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58" r:id="rId5"/>
    <p:sldId id="266" r:id="rId6"/>
    <p:sldId id="314" r:id="rId7"/>
    <p:sldId id="299" r:id="rId8"/>
    <p:sldId id="300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1" r:id="rId17"/>
    <p:sldId id="312" r:id="rId18"/>
    <p:sldId id="276" r:id="rId19"/>
    <p:sldId id="313" r:id="rId20"/>
    <p:sldId id="277" r:id="rId21"/>
    <p:sldId id="278" r:id="rId22"/>
    <p:sldId id="279" r:id="rId23"/>
    <p:sldId id="280" r:id="rId24"/>
    <p:sldId id="282" r:id="rId25"/>
    <p:sldId id="288" r:id="rId26"/>
    <p:sldId id="261" r:id="rId27"/>
    <p:sldId id="281" r:id="rId28"/>
    <p:sldId id="283" r:id="rId29"/>
    <p:sldId id="284" r:id="rId30"/>
    <p:sldId id="285" r:id="rId31"/>
    <p:sldId id="286" r:id="rId32"/>
    <p:sldId id="301" r:id="rId33"/>
    <p:sldId id="302" r:id="rId3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2" d="100"/>
          <a:sy n="72" d="100"/>
        </p:scale>
        <p:origin x="-124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51C-6A98-46CA-A511-22BBAF4FE63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A71-4A12-407A-8441-A3AE27E2E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798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51C-6A98-46CA-A511-22BBAF4FE63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A71-4A12-407A-8441-A3AE27E2E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03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51C-6A98-46CA-A511-22BBAF4FE63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A71-4A12-407A-8441-A3AE27E2E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972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51C-6A98-46CA-A511-22BBAF4FE63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A71-4A12-407A-8441-A3AE27E2E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800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51C-6A98-46CA-A511-22BBAF4FE63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A71-4A12-407A-8441-A3AE27E2E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823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51C-6A98-46CA-A511-22BBAF4FE63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A71-4A12-407A-8441-A3AE27E2E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242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51C-6A98-46CA-A511-22BBAF4FE63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A71-4A12-407A-8441-A3AE27E2E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178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51C-6A98-46CA-A511-22BBAF4FE63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A71-4A12-407A-8441-A3AE27E2E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72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51C-6A98-46CA-A511-22BBAF4FE63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A71-4A12-407A-8441-A3AE27E2E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849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51C-6A98-46CA-A511-22BBAF4FE63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A71-4A12-407A-8441-A3AE27E2E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984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151C-6A98-46CA-A511-22BBAF4FE63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A71-4A12-407A-8441-A3AE27E2E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616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E151C-6A98-46CA-A511-22BBAF4FE63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BA71-4A12-407A-8441-A3AE27E2E6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65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es-CO" dirty="0"/>
              <a:t>SEMINARIO DE METODOLOGÍA DEL MARCO </a:t>
            </a:r>
            <a:r>
              <a:rPr lang="es-CO" dirty="0" smtClean="0"/>
              <a:t>LÓGICO (MML)  </a:t>
            </a:r>
            <a:r>
              <a:rPr lang="es-CO" dirty="0"/>
              <a:t>Y METODOLOGÍA GENERAL AJUSTADA (MGA) PARA PROYECTOS FINANCIADOS CON RECURSOS DE REGALÍAS</a:t>
            </a:r>
            <a:r>
              <a:rPr lang="es-CO" dirty="0" smtClean="0"/>
              <a:t>.</a:t>
            </a:r>
          </a:p>
          <a:p>
            <a:pPr marL="0" indent="0" algn="ctr">
              <a:buNone/>
            </a:pPr>
            <a:endParaRPr lang="es-CO" dirty="0" smtClean="0"/>
          </a:p>
          <a:p>
            <a:pPr marL="0" indent="0" algn="r">
              <a:buNone/>
            </a:pPr>
            <a:r>
              <a:rPr lang="es-CO" sz="2400" dirty="0" smtClean="0"/>
              <a:t>Profesora:</a:t>
            </a:r>
          </a:p>
          <a:p>
            <a:pPr marL="0" indent="0" algn="r">
              <a:buNone/>
            </a:pPr>
            <a:r>
              <a:rPr lang="es-CO" sz="2400" dirty="0" smtClean="0"/>
              <a:t>Martha</a:t>
            </a:r>
            <a:r>
              <a:rPr lang="es-CO" sz="3600" dirty="0" smtClean="0"/>
              <a:t> </a:t>
            </a:r>
            <a:r>
              <a:rPr lang="es-CO" sz="2400" dirty="0" smtClean="0"/>
              <a:t>Lucía Sanclemente Daza</a:t>
            </a:r>
          </a:p>
          <a:p>
            <a:pPr marL="0" indent="0" algn="r">
              <a:buNone/>
            </a:pPr>
            <a:r>
              <a:rPr lang="es-CO" sz="1800" dirty="0" smtClean="0"/>
              <a:t>Marzo 2014</a:t>
            </a:r>
            <a:endParaRPr lang="es-CO" sz="1800" dirty="0"/>
          </a:p>
          <a:p>
            <a:pPr marL="0" indent="0" algn="ctr">
              <a:buNone/>
            </a:pP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25283"/>
            <a:ext cx="269394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800" b="1" dirty="0" smtClean="0">
                <a:solidFill>
                  <a:srgbClr val="FF0000"/>
                </a:solidFill>
              </a:rPr>
              <a:t>CICLO DEL PROYECTO DE INVERSIÓN PÚBLICA</a:t>
            </a:r>
            <a:endParaRPr lang="es-CO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568952" cy="457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642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800" b="1" dirty="0" smtClean="0">
                <a:solidFill>
                  <a:srgbClr val="FF0000"/>
                </a:solidFill>
              </a:rPr>
              <a:t>ETAPA DE PRE-INVERSIÓN</a:t>
            </a:r>
            <a:endParaRPr lang="es-CO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132856"/>
            <a:ext cx="8812778" cy="450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218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b="1" dirty="0" smtClean="0">
                <a:solidFill>
                  <a:srgbClr val="FF0000"/>
                </a:solidFill>
              </a:rPr>
              <a:t>CADENA DE VALOR</a:t>
            </a:r>
            <a:endParaRPr lang="es-CO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1"/>
            <a:ext cx="89630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97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b="1" dirty="0" smtClean="0">
                <a:solidFill>
                  <a:srgbClr val="FF0000"/>
                </a:solidFill>
              </a:rPr>
              <a:t>CADENA DE VALOR</a:t>
            </a:r>
            <a:endParaRPr lang="es-CO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1" y="2204864"/>
            <a:ext cx="8853853" cy="362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591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2" y="1323285"/>
            <a:ext cx="8408615" cy="512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704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400" dirty="0" smtClean="0">
                <a:solidFill>
                  <a:srgbClr val="FF0000"/>
                </a:solidFill>
              </a:rPr>
              <a:t>CICLO DE LOS PROYECTOS DE INVERSIÓN PÚBLICA EN EL </a:t>
            </a:r>
            <a:r>
              <a:rPr lang="es-CO" sz="2400" dirty="0" err="1" smtClean="0">
                <a:solidFill>
                  <a:srgbClr val="FF0000"/>
                </a:solidFill>
              </a:rPr>
              <a:t>SGR</a:t>
            </a:r>
            <a:endParaRPr lang="es-CO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"/>
          <a:stretch/>
        </p:blipFill>
        <p:spPr bwMode="auto">
          <a:xfrm>
            <a:off x="539552" y="1988840"/>
            <a:ext cx="8208912" cy="4665118"/>
          </a:xfrm>
          <a:prstGeom prst="round1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618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es-CO" dirty="0" smtClean="0">
                <a:solidFill>
                  <a:srgbClr val="FF0000"/>
                </a:solidFill>
              </a:rPr>
              <a:t>“</a:t>
            </a:r>
            <a:r>
              <a:rPr lang="es-CO" b="1" dirty="0" smtClean="0">
                <a:solidFill>
                  <a:srgbClr val="FF0000"/>
                </a:solidFill>
              </a:rPr>
              <a:t>DE LO MACRO A LO MICRO</a:t>
            </a:r>
            <a:r>
              <a:rPr lang="es-CO" dirty="0" smtClean="0">
                <a:solidFill>
                  <a:srgbClr val="FF0000"/>
                </a:solidFill>
              </a:rPr>
              <a:t>”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4" y="1916832"/>
            <a:ext cx="8208912" cy="467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930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400" b="1" dirty="0" smtClean="0">
                <a:solidFill>
                  <a:srgbClr val="FF0000"/>
                </a:solidFill>
              </a:rPr>
              <a:t>INSTRUMENTOS DE PLANEACIÓN EN COLOMBIA</a:t>
            </a:r>
            <a:endParaRPr lang="es-CO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8" y="1916832"/>
            <a:ext cx="78105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503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340768"/>
            <a:ext cx="842493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515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68759"/>
            <a:ext cx="8352929" cy="530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85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12" y="2173041"/>
            <a:ext cx="4003526" cy="3136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47575" y="1456271"/>
            <a:ext cx="4330824" cy="47853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O" b="1" dirty="0" smtClean="0"/>
              <a:t>¿QUÉ SON LAS REGALÍAS?</a:t>
            </a:r>
          </a:p>
          <a:p>
            <a:pPr marL="0" indent="0" algn="just">
              <a:buNone/>
            </a:pPr>
            <a:r>
              <a:rPr lang="es-CO" dirty="0" smtClean="0"/>
              <a:t>Contraprestación </a:t>
            </a:r>
            <a:r>
              <a:rPr lang="es-CO" dirty="0"/>
              <a:t>económica que recibe el Estado por la explotación de un recurso natural no renovable </a:t>
            </a:r>
            <a:r>
              <a:rPr lang="es-CO" dirty="0" smtClean="0"/>
              <a:t>cuya </a:t>
            </a:r>
            <a:r>
              <a:rPr lang="es-CO" dirty="0"/>
              <a:t>producción se extingue por el transcurso del tiempo. Las regalías son un beneficio económico </a:t>
            </a:r>
            <a:r>
              <a:rPr lang="es-CO" dirty="0" smtClean="0"/>
              <a:t>importante </a:t>
            </a:r>
            <a:r>
              <a:rPr lang="es-CO" dirty="0"/>
              <a:t>para el Estado y sus entidades territoriales.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357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5"/>
            <a:ext cx="835292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965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0967"/>
            <a:ext cx="7992888" cy="51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465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474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797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35292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734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9485"/>
            <a:ext cx="8280920" cy="508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350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6783"/>
            <a:ext cx="8280920" cy="497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108520" y="404784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32322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053" y="432322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6259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" y="1196752"/>
            <a:ext cx="897255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378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52928" cy="486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836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484784"/>
            <a:ext cx="8424936" cy="500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032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0" y="1590134"/>
            <a:ext cx="8819619" cy="451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861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80000"/>
            <a:ext cx="8424936" cy="5589360"/>
          </a:xfrm>
        </p:spPr>
        <p:txBody>
          <a:bodyPr/>
          <a:lstStyle/>
          <a:p>
            <a:pPr marL="0" indent="0">
              <a:buNone/>
            </a:pPr>
            <a:endParaRPr lang="es-CO" b="1" dirty="0" smtClean="0"/>
          </a:p>
          <a:p>
            <a:pPr marL="0" indent="0">
              <a:buNone/>
            </a:pPr>
            <a:r>
              <a:rPr lang="es-CO" b="1" dirty="0" smtClean="0">
                <a:solidFill>
                  <a:srgbClr val="FF0000"/>
                </a:solidFill>
              </a:rPr>
              <a:t>COMPENSACIONES</a:t>
            </a:r>
          </a:p>
          <a:p>
            <a:pPr marL="0" indent="0" algn="just">
              <a:buNone/>
            </a:pPr>
            <a:r>
              <a:rPr lang="es-CO" dirty="0" smtClean="0"/>
              <a:t>Son </a:t>
            </a:r>
            <a:r>
              <a:rPr lang="es-CO" dirty="0"/>
              <a:t>una contraprestación económica adicional a la recibida a título de regalía, pactada con las </a:t>
            </a:r>
            <a:r>
              <a:rPr lang="es-CO" dirty="0" smtClean="0"/>
              <a:t>compañías dedicadas </a:t>
            </a:r>
            <a:r>
              <a:rPr lang="es-CO" dirty="0"/>
              <a:t>a la explotación de los recursos naturales no renovables. Se genera por el transporte, el </a:t>
            </a:r>
            <a:r>
              <a:rPr lang="es-CO" dirty="0" smtClean="0"/>
              <a:t>impacto ambiental</a:t>
            </a:r>
            <a:r>
              <a:rPr lang="es-CO" dirty="0"/>
              <a:t>, social y cultural que causa el proceso de explotación de recursos naturales no renovables.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834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89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"/>
          <a:stretch/>
        </p:blipFill>
        <p:spPr bwMode="auto">
          <a:xfrm>
            <a:off x="323528" y="1482290"/>
            <a:ext cx="8334375" cy="475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976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CO" sz="4000" dirty="0">
                <a:solidFill>
                  <a:srgbClr val="FF0000"/>
                </a:solidFill>
              </a:rPr>
              <a:t>El Consejo Nacional de Política Económica y Social — </a:t>
            </a:r>
            <a:r>
              <a:rPr lang="es-CO" sz="4000" dirty="0" err="1" smtClean="0">
                <a:solidFill>
                  <a:srgbClr val="FF0000"/>
                </a:solidFill>
              </a:rPr>
              <a:t>CONPES</a:t>
            </a:r>
            <a:r>
              <a:rPr lang="es-CO" sz="4000" dirty="0" smtClean="0">
                <a:solidFill>
                  <a:srgbClr val="FF0000"/>
                </a:solidFill>
              </a:rPr>
              <a:t> </a:t>
            </a:r>
            <a:r>
              <a:rPr lang="es-CO" sz="4000" dirty="0">
                <a:solidFill>
                  <a:srgbClr val="FF0000"/>
                </a:solidFill>
              </a:rPr>
              <a:t>— fue creado por la Ley 19 de 1958. </a:t>
            </a:r>
            <a:endParaRPr lang="es-CO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dirty="0"/>
              <a:t>Ésta es la máxima autoridad nacional de planeación y se desempeña como organismo asesor del Gobierno en todos los aspectos relacionados con el desarrollo económico y social del país. Para lograrlo, coordina y orienta a los organismos encargados de la dirección económica y social en el Gobierno, a través del estudio y aprobación de documentos sobre el desarrollo de políticas generales que son presentados en sesión. </a:t>
            </a:r>
            <a:endParaRPr lang="es-CO" dirty="0" smtClean="0"/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dirty="0"/>
              <a:t>El Departamento Nacional de Planeación desempeña las funciones de Secretaría Ejecutiva del </a:t>
            </a:r>
            <a:r>
              <a:rPr lang="es-CO" dirty="0" err="1" smtClean="0"/>
              <a:t>CONPES</a:t>
            </a:r>
            <a:r>
              <a:rPr lang="es-CO" dirty="0" smtClean="0"/>
              <a:t> </a:t>
            </a:r>
            <a:r>
              <a:rPr lang="es-CO" dirty="0"/>
              <a:t>y </a:t>
            </a:r>
            <a:r>
              <a:rPr lang="es-CO" dirty="0" err="1" smtClean="0"/>
              <a:t>CONPES</a:t>
            </a:r>
            <a:r>
              <a:rPr lang="es-CO" dirty="0" smtClean="0"/>
              <a:t> SOCIAL, </a:t>
            </a:r>
            <a:r>
              <a:rPr lang="es-CO" dirty="0"/>
              <a:t>y por lo tanto es la entidad encargada de coordinar y presentar todos los documentos para discutir en sesión.</a:t>
            </a:r>
          </a:p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411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90061" y="1196752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Ley </a:t>
            </a:r>
            <a:r>
              <a:rPr lang="es-CO" sz="2400" b="1" dirty="0">
                <a:solidFill>
                  <a:srgbClr val="FF0000"/>
                </a:solidFill>
              </a:rPr>
              <a:t>819 de 2003: Marco Fiscal de Mediano </a:t>
            </a:r>
            <a:r>
              <a:rPr lang="es-CO" sz="2400" b="1" dirty="0" smtClean="0">
                <a:solidFill>
                  <a:srgbClr val="FF0000"/>
                </a:solidFill>
              </a:rPr>
              <a:t>Plazo  (</a:t>
            </a:r>
            <a:r>
              <a:rPr lang="es-CO" sz="2400" b="1" dirty="0" err="1" smtClean="0">
                <a:solidFill>
                  <a:srgbClr val="FF0000"/>
                </a:solidFill>
              </a:rPr>
              <a:t>MFMP</a:t>
            </a:r>
            <a:r>
              <a:rPr lang="es-CO" sz="2400" b="1" dirty="0" smtClean="0">
                <a:solidFill>
                  <a:srgbClr val="FF0000"/>
                </a:solidFill>
              </a:rPr>
              <a:t>)</a:t>
            </a:r>
          </a:p>
          <a:p>
            <a:endParaRPr lang="es-CO" b="1" dirty="0"/>
          </a:p>
          <a:p>
            <a:r>
              <a:rPr lang="es-CO" dirty="0"/>
              <a:t>El </a:t>
            </a:r>
            <a:r>
              <a:rPr lang="es-CO" dirty="0" err="1"/>
              <a:t>MFMP</a:t>
            </a:r>
            <a:r>
              <a:rPr lang="es-CO" dirty="0"/>
              <a:t> es un programa macroeconómico y fiscal del cual se derivan las metas anuales de gasto público bajo la coordinación del Ministerio de Hacienda y la participación del Departamento Nacional de Planeación.</a:t>
            </a:r>
          </a:p>
          <a:p>
            <a:r>
              <a:rPr lang="es-CO" dirty="0"/>
              <a:t>A través de este Marco, se presenta el cálculo del déficit fiscal y su financiación. También define la meta de superávit primario consistente con una senda sostenible de deuda pública</a:t>
            </a:r>
            <a:r>
              <a:rPr lang="es-CO" dirty="0" smtClean="0"/>
              <a:t>.</a:t>
            </a:r>
          </a:p>
          <a:p>
            <a:endParaRPr lang="es-CO" dirty="0"/>
          </a:p>
          <a:p>
            <a:r>
              <a:rPr lang="es-CO" dirty="0"/>
              <a:t>El </a:t>
            </a:r>
            <a:r>
              <a:rPr lang="es-CO" dirty="0" err="1"/>
              <a:t>MFMP</a:t>
            </a:r>
            <a:r>
              <a:rPr lang="es-CO" dirty="0"/>
              <a:t> incorpora:</a:t>
            </a:r>
          </a:p>
          <a:p>
            <a:pPr lvl="1"/>
            <a:r>
              <a:rPr lang="es-CO" dirty="0"/>
              <a:t>Un informe de resultados macroeconómicos y fiscales de la vigencia fiscal anterior.</a:t>
            </a:r>
          </a:p>
          <a:p>
            <a:pPr lvl="1"/>
            <a:r>
              <a:rPr lang="es-CO" dirty="0"/>
              <a:t>Un informe pormenorizado de las vigencias futuras autorizadas y su evolución en el tiempo.</a:t>
            </a:r>
          </a:p>
          <a:p>
            <a:pPr lvl="1"/>
            <a:r>
              <a:rPr lang="es-CO" dirty="0"/>
              <a:t>Una evaluación de las principales actividades cuasi-fiscales, gastos tributarios, pasivos contingentes y el costo fiscal de las leyes sancionadas en la vigencia fiscal anterior.</a:t>
            </a:r>
            <a:endParaRPr lang="es-CO" dirty="0"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0061" y="6203837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CO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Marco de Gasto de Mediano Plazo </a:t>
            </a:r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</a:t>
            </a:r>
            <a:r>
              <a:rPr lang="es-CO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MGMP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006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CO" b="1" dirty="0" smtClean="0"/>
              <a:t>TIPOS DE REGALÍAS</a:t>
            </a:r>
          </a:p>
          <a:p>
            <a:pPr marL="0" indent="0" algn="ctr">
              <a:buNone/>
            </a:pPr>
            <a:r>
              <a:rPr lang="es-CO" b="1" dirty="0" smtClean="0"/>
              <a:t>LAS REGALÍAS SON DE DOS TIPOS:</a:t>
            </a:r>
          </a:p>
          <a:p>
            <a:pPr marL="0" indent="0">
              <a:buNone/>
            </a:pPr>
            <a:r>
              <a:rPr lang="es-CO" b="1" dirty="0" smtClean="0">
                <a:solidFill>
                  <a:srgbClr val="FF0000"/>
                </a:solidFill>
              </a:rPr>
              <a:t>DIRECTAS</a:t>
            </a:r>
          </a:p>
          <a:p>
            <a:pPr marL="0" indent="0" algn="just">
              <a:buNone/>
            </a:pPr>
            <a:r>
              <a:rPr lang="es-CO" dirty="0" smtClean="0"/>
              <a:t>Son </a:t>
            </a:r>
            <a:r>
              <a:rPr lang="es-CO" dirty="0"/>
              <a:t>aquellas asignadas a las entidades territoriales en cuya jurisdicción se explotan recursos naturales </a:t>
            </a:r>
            <a:r>
              <a:rPr lang="es-CO" dirty="0" smtClean="0"/>
              <a:t>no renovables</a:t>
            </a:r>
            <a:r>
              <a:rPr lang="es-CO" dirty="0"/>
              <a:t>, así como los puertos marítimos y fluviales por donde se transportan los recursos </a:t>
            </a:r>
            <a:r>
              <a:rPr lang="es-CO" dirty="0" smtClean="0"/>
              <a:t>explotados o </a:t>
            </a:r>
            <a:r>
              <a:rPr lang="es-CO" dirty="0"/>
              <a:t>sus productos derivados</a:t>
            </a:r>
            <a:r>
              <a:rPr lang="es-CO" dirty="0" smtClean="0"/>
              <a:t>.</a:t>
            </a:r>
          </a:p>
          <a:p>
            <a:pPr marL="0" indent="0" algn="just">
              <a:buNone/>
            </a:pPr>
            <a:endParaRPr lang="es-CO" dirty="0"/>
          </a:p>
          <a:p>
            <a:pPr marL="0" indent="0">
              <a:buNone/>
            </a:pPr>
            <a:r>
              <a:rPr lang="es-CO" b="1" dirty="0" smtClean="0">
                <a:solidFill>
                  <a:srgbClr val="FF0000"/>
                </a:solidFill>
              </a:rPr>
              <a:t>INDIRECTAS</a:t>
            </a:r>
          </a:p>
          <a:p>
            <a:pPr marL="0" indent="0" algn="just">
              <a:buNone/>
            </a:pPr>
            <a:r>
              <a:rPr lang="es-CO" dirty="0" smtClean="0"/>
              <a:t>Son </a:t>
            </a:r>
            <a:r>
              <a:rPr lang="es-CO" dirty="0"/>
              <a:t>aquellas no asignadas directamente a los departamentos y municipios productores, así como a </a:t>
            </a:r>
            <a:r>
              <a:rPr lang="es-CO" dirty="0" smtClean="0"/>
              <a:t>los municipios </a:t>
            </a:r>
            <a:r>
              <a:rPr lang="es-CO" dirty="0"/>
              <a:t>portuarios, marítimos o fluviales por donde se transportan los recursos explotados o </a:t>
            </a:r>
            <a:r>
              <a:rPr lang="es-CO" dirty="0" smtClean="0"/>
              <a:t>sus productos </a:t>
            </a:r>
            <a:r>
              <a:rPr lang="es-CO" dirty="0"/>
              <a:t>derivados, </a:t>
            </a:r>
            <a:r>
              <a:rPr lang="es-CO" dirty="0" smtClean="0"/>
              <a:t>sus </a:t>
            </a:r>
            <a:r>
              <a:rPr lang="es-CO" dirty="0"/>
              <a:t>recursos </a:t>
            </a:r>
            <a:r>
              <a:rPr lang="es-CO" dirty="0" smtClean="0"/>
              <a:t>se destinan </a:t>
            </a:r>
            <a:r>
              <a:rPr lang="es-CO" dirty="0"/>
              <a:t>a la promoción de la minería, medio ambiente, y a financiar proyectos regionales de </a:t>
            </a:r>
            <a:r>
              <a:rPr lang="es-CO" dirty="0" smtClean="0"/>
              <a:t>inversión definidos </a:t>
            </a:r>
            <a:r>
              <a:rPr lang="es-CO" dirty="0"/>
              <a:t>como prioritarios en los planes de desarrollo.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534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es-CO" b="1" dirty="0" smtClean="0">
                <a:solidFill>
                  <a:srgbClr val="FF0000"/>
                </a:solidFill>
              </a:rPr>
              <a:t>LA PLANIFICACIÓN EN COLOMBIA</a:t>
            </a:r>
            <a:endParaRPr lang="es-CO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4" y="2060848"/>
            <a:ext cx="81724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132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56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"/>
          <a:stretch/>
        </p:blipFill>
        <p:spPr bwMode="auto">
          <a:xfrm>
            <a:off x="251520" y="1412776"/>
            <a:ext cx="849694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403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4" y="1412776"/>
            <a:ext cx="840641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588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/>
          <a:lstStyle/>
          <a:p>
            <a:pPr marL="0" indent="0" algn="ctr">
              <a:buNone/>
            </a:pPr>
            <a:r>
              <a:rPr lang="es-CO" b="1" dirty="0" smtClean="0">
                <a:solidFill>
                  <a:srgbClr val="FF0000"/>
                </a:solidFill>
              </a:rPr>
              <a:t>ARMONÍA DE LAS 5 </a:t>
            </a:r>
            <a:r>
              <a:rPr lang="es-CO" b="1" dirty="0" err="1" smtClean="0">
                <a:solidFill>
                  <a:srgbClr val="FF0000"/>
                </a:solidFill>
              </a:rPr>
              <a:t>P´s</a:t>
            </a:r>
            <a:endParaRPr lang="es-CO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352928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ESCUELA DE ADMINISTRACIÓN PÚBLICA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58377" cy="1052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73" y="27538"/>
            <a:ext cx="1522710" cy="1052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645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697</Words>
  <Application>Microsoft Office PowerPoint</Application>
  <PresentationFormat>Presentación en pantalla (4:3)</PresentationFormat>
  <Paragraphs>74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lucia</dc:creator>
  <cp:lastModifiedBy>MarthaLucia</cp:lastModifiedBy>
  <cp:revision>41</cp:revision>
  <dcterms:created xsi:type="dcterms:W3CDTF">2013-08-03T23:25:43Z</dcterms:created>
  <dcterms:modified xsi:type="dcterms:W3CDTF">2014-03-28T03:01:09Z</dcterms:modified>
</cp:coreProperties>
</file>