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1" r:id="rId3"/>
    <p:sldId id="302" r:id="rId4"/>
    <p:sldId id="295" r:id="rId5"/>
    <p:sldId id="296" r:id="rId6"/>
    <p:sldId id="297" r:id="rId7"/>
    <p:sldId id="261" r:id="rId8"/>
    <p:sldId id="262" r:id="rId9"/>
    <p:sldId id="257" r:id="rId10"/>
    <p:sldId id="294" r:id="rId11"/>
    <p:sldId id="258" r:id="rId12"/>
    <p:sldId id="263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1" r:id="rId24"/>
    <p:sldId id="292" r:id="rId25"/>
    <p:sldId id="298" r:id="rId26"/>
    <p:sldId id="299" r:id="rId27"/>
    <p:sldId id="300" r:id="rId28"/>
  </p:sldIdLst>
  <p:sldSz cx="9144000" cy="6858000" type="screen4x3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77" autoAdjust="0"/>
  </p:normalViewPr>
  <p:slideViewPr>
    <p:cSldViewPr>
      <p:cViewPr varScale="1">
        <p:scale>
          <a:sx n="96" d="100"/>
          <a:sy n="96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043D7-01B5-4CA9-811D-C7AB0D96298A}" type="datetimeFigureOut">
              <a:rPr lang="es-CO" smtClean="0"/>
              <a:t>20/03/2013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ED9B4-65AE-40ED-9E7A-FAE894A33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155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95FC7-5144-4203-ADB3-A14848719A33}" type="datetimeFigureOut">
              <a:rPr lang="es-CO" smtClean="0"/>
              <a:t>20/03/2013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5887-DA33-4E5F-B6FB-29C0848658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0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5887-DA33-4E5F-B6FB-29C084865864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15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5887-DA33-4E5F-B6FB-29C084865864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142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8B743DA-9006-45F4-896C-30322BE30C74}" type="datetimeFigureOut">
              <a:rPr lang="es-CO" smtClean="0"/>
              <a:pPr/>
              <a:t>20/03/2013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52BE08D-DF0C-4515-AA50-E9DFF6C2FF9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43DA-9006-45F4-896C-30322BE30C74}" type="datetimeFigureOut">
              <a:rPr lang="es-CO" smtClean="0"/>
              <a:pPr/>
              <a:t>20/03/2013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E08D-DF0C-4515-AA50-E9DFF6C2FF9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43DA-9006-45F4-896C-30322BE30C74}" type="datetimeFigureOut">
              <a:rPr lang="es-CO" smtClean="0"/>
              <a:pPr/>
              <a:t>20/03/2013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E08D-DF0C-4515-AA50-E9DFF6C2FF9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B743DA-9006-45F4-896C-30322BE30C74}" type="datetimeFigureOut">
              <a:rPr lang="es-CO" smtClean="0"/>
              <a:pPr/>
              <a:t>20/03/2013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2BE08D-DF0C-4515-AA50-E9DFF6C2FF9E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8B743DA-9006-45F4-896C-30322BE30C74}" type="datetimeFigureOut">
              <a:rPr lang="es-CO" smtClean="0"/>
              <a:pPr/>
              <a:t>20/03/2013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52BE08D-DF0C-4515-AA50-E9DFF6C2FF9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43DA-9006-45F4-896C-30322BE30C74}" type="datetimeFigureOut">
              <a:rPr lang="es-CO" smtClean="0"/>
              <a:pPr/>
              <a:t>20/03/2013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E08D-DF0C-4515-AA50-E9DFF6C2FF9E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43DA-9006-45F4-896C-30322BE30C74}" type="datetimeFigureOut">
              <a:rPr lang="es-CO" smtClean="0"/>
              <a:pPr/>
              <a:t>20/03/2013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E08D-DF0C-4515-AA50-E9DFF6C2FF9E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B743DA-9006-45F4-896C-30322BE30C74}" type="datetimeFigureOut">
              <a:rPr lang="es-CO" smtClean="0"/>
              <a:pPr/>
              <a:t>20/03/2013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2BE08D-DF0C-4515-AA50-E9DFF6C2FF9E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43DA-9006-45F4-896C-30322BE30C74}" type="datetimeFigureOut">
              <a:rPr lang="es-CO" smtClean="0"/>
              <a:pPr/>
              <a:t>20/03/2013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E08D-DF0C-4515-AA50-E9DFF6C2FF9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B743DA-9006-45F4-896C-30322BE30C74}" type="datetimeFigureOut">
              <a:rPr lang="es-CO" smtClean="0"/>
              <a:pPr/>
              <a:t>20/03/2013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2BE08D-DF0C-4515-AA50-E9DFF6C2FF9E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B743DA-9006-45F4-896C-30322BE30C74}" type="datetimeFigureOut">
              <a:rPr lang="es-CO" smtClean="0"/>
              <a:pPr/>
              <a:t>20/03/2013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2BE08D-DF0C-4515-AA50-E9DFF6C2FF9E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B743DA-9006-45F4-896C-30322BE30C74}" type="datetimeFigureOut">
              <a:rPr lang="es-CO" smtClean="0"/>
              <a:pPr/>
              <a:t>20/03/2013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2BE08D-DF0C-4515-AA50-E9DFF6C2FF9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6172200" cy="1056101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El enfoque del marco lógico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err="1" smtClean="0">
                <a:solidFill>
                  <a:schemeClr val="tx1"/>
                </a:solidFill>
              </a:rPr>
              <a:t>eml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835696" y="1268760"/>
            <a:ext cx="7056784" cy="5040560"/>
          </a:xfrm>
        </p:spPr>
        <p:txBody>
          <a:bodyPr>
            <a:normAutofit/>
          </a:bodyPr>
          <a:lstStyle/>
          <a:p>
            <a:pPr algn="just"/>
            <a:r>
              <a:rPr lang="es-CO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formulación de un proyecto parte de la identificación del problema o de la necesidad que se está experimentando. La identificación del problema permite también establecer qué tipo de bienes y servicios son necesarios producir e implementar para su solución. </a:t>
            </a:r>
            <a:endParaRPr lang="es-CO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O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CO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MÉTODO </a:t>
            </a:r>
            <a:r>
              <a:rPr lang="es-CO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ZOPP</a:t>
            </a:r>
            <a:endParaRPr lang="es-CO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O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ZOPP</a:t>
            </a:r>
            <a:r>
              <a:rPr lang="es-CO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 la sigla alemana de "</a:t>
            </a:r>
            <a:r>
              <a:rPr lang="es-CO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Ziel</a:t>
            </a:r>
            <a:r>
              <a:rPr lang="es-CO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Orientierte</a:t>
            </a:r>
            <a:r>
              <a:rPr lang="es-CO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Project </a:t>
            </a:r>
            <a:r>
              <a:rPr lang="es-CO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Planung</a:t>
            </a:r>
            <a:r>
              <a:rPr lang="es-CO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 que quiere decir: Planificación de Proyectos Orientada a Objetivos.</a:t>
            </a:r>
          </a:p>
          <a:p>
            <a:pPr algn="just"/>
            <a:endParaRPr lang="es-CO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método </a:t>
            </a:r>
            <a:r>
              <a:rPr lang="es-CO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ZOPP</a:t>
            </a:r>
            <a:r>
              <a:rPr lang="es-CO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 aplicado en el análisis y el trabajo de planeamiento porque la experiencia ha mostrado que la cooperación es más fácil y exitosa cuando los participantes pueden ponerse de acuerdo sobre objetivos que han sido expresados en la forma más clara posible. </a:t>
            </a:r>
          </a:p>
          <a:p>
            <a:pPr algn="just"/>
            <a:endParaRPr lang="es-CO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O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CO" b="0" dirty="0"/>
          </a:p>
        </p:txBody>
      </p:sp>
      <p:sp>
        <p:nvSpPr>
          <p:cNvPr id="6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504056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es-CO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DIBUJAR EL ESQUEMA CON POCAS PALABRAS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208912" cy="53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58007" y="339062"/>
            <a:ext cx="6622504" cy="1024936"/>
          </a:xfrm>
        </p:spPr>
        <p:txBody>
          <a:bodyPr>
            <a:normAutofit/>
          </a:bodyPr>
          <a:lstStyle/>
          <a:p>
            <a:pPr algn="just">
              <a:buClrTx/>
              <a:buSzPct val="150000"/>
            </a:pPr>
            <a:endParaRPr lang="es-CO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SzPct val="150000"/>
              <a:buFont typeface="Wingdings" pitchFamily="2" charset="2"/>
              <a:buChar char="§"/>
            </a:pPr>
            <a:endParaRPr lang="es-CO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SzPct val="150000"/>
              <a:buFont typeface="Wingdings" pitchFamily="2" charset="2"/>
              <a:buChar char="§"/>
            </a:pPr>
            <a:endParaRPr lang="es-CO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SzPct val="150000"/>
              <a:buFont typeface="Wingdings" pitchFamily="2" charset="2"/>
              <a:buChar char="§"/>
            </a:pPr>
            <a:endParaRPr lang="es-CO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O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O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6" y="1628800"/>
            <a:ext cx="8842556" cy="439248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348335"/>
            <a:ext cx="82809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mic Sans MS" pitchFamily="66" charset="0"/>
              </a:rPr>
              <a:t> </a:t>
            </a:r>
            <a:r>
              <a:rPr lang="es-CO" sz="2800" dirty="0" smtClean="0">
                <a:latin typeface="Arial" pitchFamily="34" charset="0"/>
                <a:ea typeface="Times New Roman" pitchFamily="18" charset="0"/>
                <a:cs typeface="Comic Sans MS" pitchFamily="66" charset="0"/>
              </a:rPr>
              <a:t>REVISAR EL ESQUEMA COMPLETO Y VERIFICAR SU LÓGICA E INTEGRIDAD</a:t>
            </a:r>
            <a:endParaRPr kumimoji="0" lang="es-C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OBLEMA CENTRA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061446"/>
            <a:ext cx="8568952" cy="5091333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03848" y="476671"/>
            <a:ext cx="4176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mic Sans MS" pitchFamily="66" charset="0"/>
              </a:rPr>
              <a:t> Árbol de problemas.</a:t>
            </a:r>
            <a:endParaRPr kumimoji="0" lang="es-C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763688" y="134779"/>
            <a:ext cx="4283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ANÁLISIS DE PARTICIPACIÓN 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835696" y="692696"/>
            <a:ext cx="69837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Análisis de Participaciones, se deben señalar los diferentes actores relacionados con el problema.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 ello se delimita el campo de acción de las entidades que tienen relación con el tipo de problema, necesidad u oportunidad descrita, considerando dos aspectos: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979712" y="2564904"/>
            <a:ext cx="6840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realizar el análisis de participación siga</a:t>
            </a:r>
            <a:r>
              <a:rPr kumimoji="0" lang="es-C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las siguientes pautas: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051720" y="3429000"/>
            <a:ext cx="475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Identificar los grupos: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979712" y="4005064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 smtClean="0">
                <a:latin typeface="Arial" pitchFamily="34" charset="0"/>
                <a:cs typeface="Arial" pitchFamily="34" charset="0"/>
              </a:rPr>
              <a:t>Se identifican los grupos, personas e instituciones claves relacionados con el proyecto o los que se encuentran en su ámbito de influencia. </a:t>
            </a:r>
            <a:endParaRPr lang="es-CO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123728" y="4735597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Establecer categorías: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23728" y="5301208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 smtClean="0">
                <a:latin typeface="Arial" pitchFamily="34" charset="0"/>
                <a:cs typeface="Arial" pitchFamily="34" charset="0"/>
              </a:rPr>
              <a:t>Los grupos, personas e instituciones se clasifican en categorías como: </a:t>
            </a:r>
            <a:r>
              <a:rPr lang="es-CO" sz="1600" b="1" dirty="0" smtClean="0">
                <a:latin typeface="Arial" pitchFamily="34" charset="0"/>
                <a:cs typeface="Arial" pitchFamily="34" charset="0"/>
              </a:rPr>
              <a:t>beneficiarios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O" sz="1600" b="1" dirty="0" smtClean="0">
                <a:latin typeface="Arial" pitchFamily="34" charset="0"/>
                <a:cs typeface="Arial" pitchFamily="34" charset="0"/>
              </a:rPr>
              <a:t>cooperantes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O" sz="1600" b="1" dirty="0" smtClean="0">
                <a:latin typeface="Arial" pitchFamily="34" charset="0"/>
                <a:cs typeface="Arial" pitchFamily="34" charset="0"/>
              </a:rPr>
              <a:t>oponentes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O" sz="1600" b="1" dirty="0" smtClean="0">
                <a:latin typeface="Arial" pitchFamily="34" charset="0"/>
                <a:cs typeface="Arial" pitchFamily="34" charset="0"/>
              </a:rPr>
              <a:t>perjudicados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es-CO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63688" y="188640"/>
            <a:ext cx="3477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Caracterización y análisis</a:t>
            </a:r>
            <a:endParaRPr lang="es-CO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03648" y="620688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 smtClean="0"/>
              <a:t>Los grupos, personas e instituciones se caracterizan y analizan para identificar los roles de éstos para el desarrollo del proyecto </a:t>
            </a:r>
            <a:endParaRPr lang="es-CO" sz="2000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892289" y="1805032"/>
            <a:ext cx="6804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2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lisis de participaciones proyecto paz de </a:t>
            </a:r>
            <a:r>
              <a:rPr kumimoji="0" lang="es-CO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Ariporo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seg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el procedimiento ser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a: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C:\Users\Martha lucia\Desktop\mga\MultimediaModulo1\modulo1\identificacion_2\modulo1_formulacion\identificacion\images\f_participac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2708920"/>
            <a:ext cx="7436904" cy="367240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Martha lucia\Desktop\mga\MultimediaModulo1\modulo1\identificacion_2\caso1\identificacion\images\benef_per_caso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6984776" cy="518457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555776" y="404664"/>
            <a:ext cx="3847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 smtClean="0">
                <a:latin typeface="Arial" pitchFamily="34" charset="0"/>
                <a:cs typeface="Arial" pitchFamily="34" charset="0"/>
              </a:rPr>
              <a:t>Categorías de los participantes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63688" y="127085"/>
            <a:ext cx="4824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ANÁLISIS DE OBJETIVOS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835696" y="764704"/>
            <a:ext cx="70202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partir del análisis de la situación actual (problema o necesidad) y con base en las capacidades reales de la institución ejecutora del proyecto, se debe proponer la situación esperada, la que se visualiza en la formulación del objetivo general y los objetivos específicos del proyecto. En esta etapa del procedimiento: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638" marR="0" lvl="0" indent="-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50000"/>
              <a:buFont typeface="Wingdings" pitchFamily="2" charset="2"/>
              <a:buChar char="§"/>
              <a:tabLst>
                <a:tab pos="269875" algn="l"/>
              </a:tabLst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 describe la situación futura que será alcanzada mediante la solución de los problemas.</a:t>
            </a:r>
          </a:p>
          <a:p>
            <a:pPr marL="274638" marR="0" lvl="0" indent="-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50000"/>
              <a:tabLst>
                <a:tab pos="269875" algn="l"/>
              </a:tabLst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638" marR="0" lvl="0" indent="-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50000"/>
              <a:buFont typeface="Wingdings" pitchFamily="2" charset="2"/>
              <a:buChar char="§"/>
              <a:tabLst>
                <a:tab pos="269875" algn="l"/>
              </a:tabLst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 identifican posibles alternativas para el proyecto. 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907704" y="332656"/>
            <a:ext cx="69127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2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árbol de objetivos. 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árbol de objetivos debe ser la versión en positivo del árbol de problemas. </a:t>
            </a:r>
          </a:p>
          <a:p>
            <a:pPr marL="0" marR="0" lvl="2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638" marR="0" lvl="0" indent="-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50000"/>
              <a:buFont typeface="Wingdings" pitchFamily="2" charset="2"/>
              <a:buChar char="§"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Lo que en el árbol de problemas se denominó como 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causa,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en el árbol de objetivos se llama 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medios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y luego toma el nombre de 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objetivos específicos.</a:t>
            </a:r>
          </a:p>
          <a:p>
            <a:pPr marL="274638" marR="0" lvl="0" indent="-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50000"/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638" marR="0" lvl="0" indent="-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50000"/>
              <a:buFont typeface="Wingdings" pitchFamily="2" charset="2"/>
              <a:buChar char="§"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Lo que en el árbol de problemas eran 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efectos, 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en el árbol de objetivos se convierten en 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fines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274638" marR="0" lvl="0" indent="-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50000"/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638" marR="0" lvl="0" indent="-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50000"/>
              <a:buFont typeface="Wingdings" pitchFamily="2" charset="2"/>
              <a:buChar char="§"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Lo que en el árbol de problemas era el 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problema principal,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se vuelve el 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objetivo general.</a:t>
            </a:r>
          </a:p>
        </p:txBody>
      </p:sp>
      <p:sp>
        <p:nvSpPr>
          <p:cNvPr id="3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Martha lucia\Desktop\mga\MultimediaModulo1\modulo1\identificacion_2\modulo1_formulacion\identificacion\images\arbol_objetiv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402116" cy="48245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979712" y="476672"/>
            <a:ext cx="4867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 smtClean="0">
                <a:latin typeface="Arial" pitchFamily="34" charset="0"/>
                <a:cs typeface="Arial" pitchFamily="34" charset="0"/>
              </a:rPr>
              <a:t>Árbol de problemas y Árbol de objetivos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483768" y="132601"/>
            <a:ext cx="4824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ondiciones del árbol de problemas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C:\Users\Martha lucia\Desktop\mga\MultimediaModulo1\modulo1\identificacion_2\caso1\identificacion\images\cuadro_problemas_obj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6048672" cy="56886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08012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El enfoque del marco lógico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(</a:t>
            </a:r>
            <a:r>
              <a:rPr lang="es-ES" dirty="0" err="1" smtClean="0">
                <a:solidFill>
                  <a:schemeClr val="tx1"/>
                </a:solidFill>
              </a:rPr>
              <a:t>eml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 marL="0" indent="0" algn="just">
              <a:buNone/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El proyecto es formulado en varias fases utilizando el método </a:t>
            </a:r>
            <a:r>
              <a:rPr lang="es-CO" sz="2000" dirty="0" err="1">
                <a:latin typeface="Arial" pitchFamily="34" charset="0"/>
                <a:cs typeface="Arial" pitchFamily="34" charset="0"/>
              </a:rPr>
              <a:t>ZOPP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 de planificación. El análisis, sus resultados y del trabajo de planificación en su conjunto es el marco lógico del proyecto.</a:t>
            </a:r>
          </a:p>
          <a:p>
            <a:pPr marL="0" indent="0">
              <a:buNone/>
            </a:pPr>
            <a:endParaRPr lang="es-CO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CO" dirty="0">
                <a:latin typeface="Arial" pitchFamily="34" charset="0"/>
                <a:cs typeface="Arial" pitchFamily="34" charset="0"/>
              </a:rPr>
              <a:t>siguiente diagrama se ilustra el proceso de identificación del problema o necesidad.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3 Imagen" descr="identificac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4221088"/>
            <a:ext cx="892611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3 Imagen" descr="medios y fin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8136904" cy="504056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915816" y="548680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Medio y fines del árbol de objetivos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6 Imagen" descr="arbol_objetivos_caso_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352216" cy="525658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537947" y="260648"/>
            <a:ext cx="4211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 smtClean="0"/>
              <a:t>Árbol de objetivos estudio de caso.</a:t>
            </a:r>
            <a:endParaRPr lang="es-CO" sz="2000" dirty="0"/>
          </a:p>
        </p:txBody>
      </p:sp>
      <p:sp>
        <p:nvSpPr>
          <p:cNvPr id="6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Martha lucia\Desktop\mga\MultimediaModulo1\modulo1\identificacion_2\caso1\identificacion\images\embudo_caso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7416824" cy="554461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203848" y="188640"/>
            <a:ext cx="3204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 smtClean="0">
                <a:latin typeface="Arial" pitchFamily="34" charset="0"/>
                <a:cs typeface="Arial" pitchFamily="34" charset="0"/>
              </a:rPr>
              <a:t>Embudo filtro de objetivos.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756791" y="83730"/>
            <a:ext cx="475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LISIS DE ALTERNATIVAS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763688" y="620688"/>
            <a:ext cx="69847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2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tabLst>
                <a:tab pos="0" algn="l"/>
              </a:tabLst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Embudo de las soluciones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Despu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de haber identificado los objetivos espec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ficos que podr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contribuir o solucionar el problema o necesidad, se requiere determinar las soluciones que realmente puedan ser llevadas a cabo por la instituci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ejecutora y descartar el resto, de acuerdo con criterios previamente definidos por el formulador del proyecto.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C:\Users\Martha lucia\Desktop\mga\MultimediaModulo1\modulo1\identificacion_2\modulo1_formulacion\identificacion\images\embud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249365"/>
            <a:ext cx="7056784" cy="305995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519772" y="2880033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Embudo de soluciones y criterios de decisión</a:t>
            </a:r>
            <a:endParaRPr lang="es-CO" dirty="0"/>
          </a:p>
        </p:txBody>
      </p:sp>
      <p:sp>
        <p:nvSpPr>
          <p:cNvPr id="8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9 Imagen" descr="alternativas de soluc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848872" cy="48965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2267744" y="404664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Alternativas de solución para el municipio de Paz de </a:t>
            </a:r>
            <a:r>
              <a:rPr lang="es-CO" sz="2000" dirty="0" err="1" smtClean="0">
                <a:latin typeface="Arial" pitchFamily="34" charset="0"/>
                <a:cs typeface="Arial" pitchFamily="34" charset="0"/>
              </a:rPr>
              <a:t>Ariporo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0676"/>
            <a:ext cx="8136903" cy="5912660"/>
          </a:xfrm>
        </p:spPr>
      </p:pic>
    </p:spTree>
    <p:extLst>
      <p:ext uri="{BB962C8B-B14F-4D97-AF65-F5344CB8AC3E}">
        <p14:creationId xmlns:p14="http://schemas.microsoft.com/office/powerpoint/2010/main" val="33484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5065"/>
            <a:ext cx="3960440" cy="5041031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8680"/>
            <a:ext cx="400091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020147" cy="6458948"/>
          </a:xfrm>
        </p:spPr>
      </p:pic>
    </p:spTree>
    <p:extLst>
      <p:ext uri="{BB962C8B-B14F-4D97-AF65-F5344CB8AC3E}">
        <p14:creationId xmlns:p14="http://schemas.microsoft.com/office/powerpoint/2010/main" val="14065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El enfoque del marco lógico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(</a:t>
            </a:r>
            <a:r>
              <a:rPr lang="es-ES" dirty="0" err="1">
                <a:solidFill>
                  <a:schemeClr val="tx1"/>
                </a:solidFill>
              </a:rPr>
              <a:t>eml</a:t>
            </a:r>
            <a:r>
              <a:rPr lang="es-ES" dirty="0">
                <a:solidFill>
                  <a:schemeClr val="tx1"/>
                </a:solidFill>
              </a:rPr>
              <a:t>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O" dirty="0">
                <a:latin typeface="Arial" pitchFamily="34" charset="0"/>
                <a:cs typeface="Arial" pitchFamily="34" charset="0"/>
              </a:rPr>
              <a:t>Con la construcción de la matriz de planificación del proyecto, se obtiene los siguientes niveles: </a:t>
            </a:r>
          </a:p>
          <a:p>
            <a:pPr algn="just"/>
            <a:endParaRPr lang="es-CO" sz="900" dirty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SzPct val="150000"/>
              <a:buFont typeface="Wingdings" pitchFamily="2" charset="2"/>
              <a:buChar char="§"/>
            </a:pPr>
            <a:r>
              <a:rPr lang="es-CO" b="1" dirty="0">
                <a:latin typeface="Arial" pitchFamily="34" charset="0"/>
                <a:cs typeface="Arial" pitchFamily="34" charset="0"/>
              </a:rPr>
              <a:t>El objetivo al cual apunta el proyecto </a:t>
            </a:r>
            <a:r>
              <a:rPr lang="es-CO" dirty="0">
                <a:latin typeface="Arial" pitchFamily="34" charset="0"/>
                <a:cs typeface="Arial" pitchFamily="34" charset="0"/>
              </a:rPr>
              <a:t>en el Plan de Desarrollo nacional, regional o local según sea el caso.</a:t>
            </a:r>
          </a:p>
          <a:p>
            <a:pPr algn="just">
              <a:buClrTx/>
              <a:buSzPct val="150000"/>
              <a:buFont typeface="Wingdings" pitchFamily="2" charset="2"/>
              <a:buChar char="§"/>
            </a:pPr>
            <a:r>
              <a:rPr lang="es-CO" b="1" dirty="0">
                <a:latin typeface="Arial" pitchFamily="34" charset="0"/>
                <a:cs typeface="Arial" pitchFamily="34" charset="0"/>
              </a:rPr>
              <a:t>El objetivo general del proyecto</a:t>
            </a:r>
            <a:r>
              <a:rPr lang="es-CO" dirty="0">
                <a:latin typeface="Arial" pitchFamily="34" charset="0"/>
                <a:cs typeface="Arial" pitchFamily="34" charset="0"/>
              </a:rPr>
              <a:t> que define los cambios en la variable en la que se busca influir durante el proyecto.</a:t>
            </a:r>
          </a:p>
          <a:p>
            <a:pPr algn="just">
              <a:buClrTx/>
              <a:buSzPct val="150000"/>
              <a:buFont typeface="Wingdings" pitchFamily="2" charset="2"/>
              <a:buChar char="§"/>
            </a:pPr>
            <a:r>
              <a:rPr lang="es-CO" b="1" dirty="0">
                <a:latin typeface="Arial" pitchFamily="34" charset="0"/>
                <a:cs typeface="Arial" pitchFamily="34" charset="0"/>
              </a:rPr>
              <a:t>Los objetivos específicos </a:t>
            </a:r>
            <a:r>
              <a:rPr lang="es-CO" dirty="0">
                <a:latin typeface="Arial" pitchFamily="34" charset="0"/>
                <a:cs typeface="Arial" pitchFamily="34" charset="0"/>
              </a:rPr>
              <a:t>que van a ser los medios a través de los cuales se logra el cumplimiento del objetivo general.</a:t>
            </a:r>
          </a:p>
          <a:p>
            <a:pPr algn="just">
              <a:buClrTx/>
              <a:buSzPct val="150000"/>
              <a:buFont typeface="Wingdings" pitchFamily="2" charset="2"/>
              <a:buChar char="§"/>
            </a:pPr>
            <a:r>
              <a:rPr lang="es-CO" b="1" dirty="0">
                <a:latin typeface="Arial" pitchFamily="34" charset="0"/>
                <a:cs typeface="Arial" pitchFamily="34" charset="0"/>
              </a:rPr>
              <a:t>Las actividades necesarias </a:t>
            </a:r>
            <a:r>
              <a:rPr lang="es-CO" dirty="0">
                <a:latin typeface="Arial" pitchFamily="34" charset="0"/>
                <a:cs typeface="Arial" pitchFamily="34" charset="0"/>
              </a:rPr>
              <a:t>para lograr el objetivo.</a:t>
            </a:r>
          </a:p>
          <a:p>
            <a:pPr algn="just">
              <a:buClrTx/>
              <a:buSzPct val="150000"/>
              <a:buFont typeface="Wingdings" pitchFamily="2" charset="2"/>
              <a:buChar char="§"/>
            </a:pPr>
            <a:r>
              <a:rPr lang="es-CO" b="1" dirty="0">
                <a:latin typeface="Arial" pitchFamily="34" charset="0"/>
                <a:cs typeface="Arial" pitchFamily="34" charset="0"/>
              </a:rPr>
              <a:t>Los resultados/productos alcanzados</a:t>
            </a:r>
          </a:p>
          <a:p>
            <a:pPr algn="just">
              <a:buClrTx/>
              <a:buSzPct val="150000"/>
              <a:buFont typeface="Wingdings" pitchFamily="2" charset="2"/>
              <a:buChar char="§"/>
            </a:pPr>
            <a:r>
              <a:rPr lang="es-CO" dirty="0">
                <a:latin typeface="Arial" pitchFamily="34" charset="0"/>
                <a:cs typeface="Arial" pitchFamily="34" charset="0"/>
              </a:rPr>
              <a:t>Los resultados / productos a su vez contribuyen al </a:t>
            </a:r>
            <a:r>
              <a:rPr lang="es-CO" b="1" dirty="0">
                <a:latin typeface="Arial" pitchFamily="34" charset="0"/>
                <a:cs typeface="Arial" pitchFamily="34" charset="0"/>
              </a:rPr>
              <a:t>cumplimiento del objetivo del proyecto. 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015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01417"/>
            <a:ext cx="8219256" cy="5072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800" dirty="0"/>
              <a:t>Para construir el árbol de problemas hay que desarrollar los siguientes pasos</a:t>
            </a:r>
            <a:r>
              <a:rPr lang="es-CO" sz="2800" dirty="0" smtClean="0"/>
              <a:t>:</a:t>
            </a:r>
          </a:p>
          <a:p>
            <a:pPr marL="0" indent="0">
              <a:buNone/>
            </a:pPr>
            <a:endParaRPr lang="es-CO" sz="1200" dirty="0"/>
          </a:p>
          <a:p>
            <a:pPr marL="357188" lvl="1" indent="-357188" algn="just"/>
            <a:r>
              <a:rPr lang="es-CO" sz="2800" dirty="0"/>
              <a:t>Se escoge el tema específico de análisis.</a:t>
            </a:r>
          </a:p>
          <a:p>
            <a:pPr marL="357188" lvl="1" indent="-357188" algn="just"/>
            <a:r>
              <a:rPr lang="es-CO" sz="2800" dirty="0"/>
              <a:t>Se plantean ideas negativas relacionadas con el tema objeto de análisis (lluvia de ideas). Se deben usar frases cortas</a:t>
            </a:r>
            <a:r>
              <a:rPr lang="es-CO" sz="2800" dirty="0" smtClean="0"/>
              <a:t>.</a:t>
            </a:r>
          </a:p>
          <a:p>
            <a:pPr marL="0" lvl="1" indent="0" algn="just">
              <a:buNone/>
            </a:pPr>
            <a:endParaRPr lang="es-CO" sz="1200" dirty="0"/>
          </a:p>
          <a:p>
            <a:pPr marL="457200" lvl="1" indent="-457200" algn="just">
              <a:buFont typeface="Wingdings" pitchFamily="2" charset="2"/>
              <a:buChar char="Ø"/>
            </a:pPr>
            <a:r>
              <a:rPr lang="es-CO" sz="2800" dirty="0"/>
              <a:t>A partir de la lluvia de ideas se identifican: </a:t>
            </a:r>
          </a:p>
          <a:p>
            <a:pPr marL="357188" lvl="1" indent="-357188" algn="just">
              <a:buNone/>
            </a:pPr>
            <a:r>
              <a:rPr lang="es-CO" sz="2800" dirty="0" smtClean="0"/>
              <a:t>- Las </a:t>
            </a:r>
            <a:r>
              <a:rPr lang="es-CO" sz="2800" dirty="0"/>
              <a:t>causas del problema central. </a:t>
            </a:r>
            <a:endParaRPr lang="es-CO" sz="2800" dirty="0" smtClean="0"/>
          </a:p>
          <a:p>
            <a:pPr marL="357188" lvl="1" indent="-357188" algn="just">
              <a:buNone/>
            </a:pPr>
            <a:r>
              <a:rPr lang="es-CO" sz="2800" dirty="0" smtClean="0"/>
              <a:t>- Los </a:t>
            </a:r>
            <a:r>
              <a:rPr lang="es-CO" sz="2800" dirty="0"/>
              <a:t>efectos provocados por el problema central. </a:t>
            </a:r>
          </a:p>
          <a:p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IDENTIFICACIÓN DEL PROBLEMA O NECESIDAD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 fontScale="92500" lnSpcReduction="10000"/>
          </a:bodyPr>
          <a:lstStyle/>
          <a:p>
            <a:pPr lvl="1" algn="just"/>
            <a:r>
              <a:rPr lang="es-CO" sz="2800" dirty="0"/>
              <a:t>Se elabora un esquema que muestre las relaciones de causa y efecto en forma de árbol, sus raíces son las causas que ocasionan el problema principal; y los efectos provocados por el problema se visualizan en las ramas del árbol. </a:t>
            </a:r>
            <a:endParaRPr lang="es-CO" sz="2800" dirty="0" smtClean="0"/>
          </a:p>
          <a:p>
            <a:pPr marL="365760" lvl="1" indent="0" algn="just">
              <a:buNone/>
            </a:pPr>
            <a:endParaRPr lang="es-CO" sz="1300" dirty="0"/>
          </a:p>
          <a:p>
            <a:pPr lvl="1" algn="just"/>
            <a:r>
              <a:rPr lang="es-CO" sz="2800" dirty="0"/>
              <a:t>Una vez identificadas las causas e identificados los efectos se formula brevemente el problema central</a:t>
            </a:r>
            <a:r>
              <a:rPr lang="es-CO" sz="2800" dirty="0" smtClean="0"/>
              <a:t>.</a:t>
            </a:r>
          </a:p>
          <a:p>
            <a:pPr marL="365760" lvl="1" indent="0" algn="just">
              <a:buNone/>
            </a:pPr>
            <a:endParaRPr lang="es-CO" sz="1300" dirty="0"/>
          </a:p>
          <a:p>
            <a:pPr lvl="1" algn="just"/>
            <a:r>
              <a:rPr lang="es-CO" sz="2800" dirty="0"/>
              <a:t>Se revisa el esquema completo y se comprueba su lógica e integridad. 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IDENTIFICACIÓN DEL PROBLEMA O NECESIDAD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432048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IDENTIFICACIÓN DEL PROBLEMA O NECESIDAD</a:t>
            </a:r>
            <a:endParaRPr lang="es-CO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493507"/>
            <a:ext cx="8147248" cy="792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1800" b="1" dirty="0"/>
              <a:t>Un problema no es la ausencia de su solución sino un estado existente negativo. Por ejemplo:</a:t>
            </a:r>
            <a:endParaRPr lang="es-CO" sz="1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86" y="1133315"/>
            <a:ext cx="4048414" cy="3087773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23528" y="422108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Hay </a:t>
            </a:r>
            <a:r>
              <a:rPr lang="es-CO" dirty="0"/>
              <a:t>que identificar los problemas existentes, no los posibles, ficticios o futuros. </a:t>
            </a:r>
          </a:p>
          <a:p>
            <a:pPr algn="just"/>
            <a:r>
              <a:rPr lang="es-CO" dirty="0"/>
              <a:t>Hay que formular el problema como un estado negativo.</a:t>
            </a:r>
          </a:p>
          <a:p>
            <a:pPr algn="just"/>
            <a:r>
              <a:rPr lang="es-CO" dirty="0"/>
              <a:t>Es importante relacionar o explicar la fuente utilizada para la elaboración del árbol del problemas, teniendo en cuenta que éstas pueden ser bibliográficas o empíricas, es decir, documentos y textos o la experiencia de personas que han participado en la formulación y evaluación de proyectos de inversión o que han tenido la vivencia del problema de análisis. </a:t>
            </a:r>
          </a:p>
        </p:txBody>
      </p:sp>
    </p:spTree>
    <p:extLst>
      <p:ext uri="{BB962C8B-B14F-4D97-AF65-F5344CB8AC3E}">
        <p14:creationId xmlns:p14="http://schemas.microsoft.com/office/powerpoint/2010/main" val="42065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 descr="arbo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7272808" cy="453650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411760" y="548680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 smtClean="0">
                <a:latin typeface="Arial" pitchFamily="34" charset="0"/>
                <a:cs typeface="Arial" pitchFamily="34" charset="0"/>
              </a:rPr>
              <a:t>Estructura de caucas y efectos en forma de árbol.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188640"/>
            <a:ext cx="7056784" cy="576064"/>
          </a:xfrm>
        </p:spPr>
        <p:txBody>
          <a:bodyPr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Estudio de caso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907704" y="641884"/>
            <a:ext cx="6984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estudio de caso se relaciona con el análisis y el desarrollo de un proyecto  de infraestructura denominado 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“INTERCOMUNICACIÓN DE LA POBLACIÓN RURAL DE LAS VEREDAS DEL MUNICIPIO PAZ DE </a:t>
            </a:r>
            <a:r>
              <a:rPr kumimoji="0" lang="es-CO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ARIPORO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”. 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mic Sans MS" pitchFamily="66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20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LLUVIA</a:t>
            </a:r>
            <a:r>
              <a:rPr kumimoji="0" lang="es-CO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 IDEAS</a:t>
            </a:r>
            <a:endParaRPr kumimoji="0" lang="es-C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42" y="2647733"/>
            <a:ext cx="5833742" cy="3733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6" y="260648"/>
            <a:ext cx="6622504" cy="6336704"/>
          </a:xfrm>
        </p:spPr>
        <p:txBody>
          <a:bodyPr>
            <a:normAutofit/>
          </a:bodyPr>
          <a:lstStyle/>
          <a:p>
            <a:pPr algn="just"/>
            <a:endParaRPr lang="es-CO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O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2 Rectángulo"/>
          <p:cNvSpPr/>
          <p:nvPr/>
        </p:nvSpPr>
        <p:spPr>
          <a:xfrm>
            <a:off x="1475656" y="63813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i="1" dirty="0" smtClean="0">
                <a:solidFill>
                  <a:srgbClr val="FF0000"/>
                </a:solidFill>
              </a:rPr>
              <a:t>ELABORADO POR MARTHA LUCIA </a:t>
            </a:r>
            <a:r>
              <a:rPr lang="es-ES" sz="1200" b="1" i="1" dirty="0" err="1" smtClean="0">
                <a:solidFill>
                  <a:srgbClr val="FF0000"/>
                </a:solidFill>
              </a:rPr>
              <a:t>SANCLEMENTE</a:t>
            </a:r>
            <a:r>
              <a:rPr lang="es-ES" sz="1200" b="1" i="1" dirty="0" smtClean="0">
                <a:solidFill>
                  <a:srgbClr val="FF0000"/>
                </a:solidFill>
              </a:rPr>
              <a:t> DAZA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478846"/>
              </p:ext>
            </p:extLst>
          </p:nvPr>
        </p:nvGraphicFramePr>
        <p:xfrm>
          <a:off x="1952734" y="1556792"/>
          <a:ext cx="6912768" cy="4392489"/>
        </p:xfrm>
        <a:graphic>
          <a:graphicData uri="http://schemas.openxmlformats.org/drawingml/2006/table">
            <a:tbl>
              <a:tblPr/>
              <a:tblGrid>
                <a:gridCol w="3328837"/>
                <a:gridCol w="3583931"/>
              </a:tblGrid>
              <a:tr h="300217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"/>
                          <a:cs typeface="Times New Roman"/>
                        </a:rPr>
                        <a:t>CAUSAS</a:t>
                      </a:r>
                      <a:endParaRPr lang="es-CO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"/>
                          <a:ea typeface="Times New Roman"/>
                          <a:cs typeface="Times New Roman"/>
                        </a:rPr>
                        <a:t>EFECTOS</a:t>
                      </a:r>
                      <a:endParaRPr lang="es-CO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17"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 Vías de acceso en mal estado.</a:t>
                      </a:r>
                      <a:endParaRPr lang="es-CO" sz="1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Baja comercialización agropecuaria.</a:t>
                      </a:r>
                      <a:endParaRPr lang="es-CO" sz="1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53"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 Deficiente Mantenimiento periódico. </a:t>
                      </a:r>
                      <a:endParaRPr lang="es-CO" sz="1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Disminución PIB regional.</a:t>
                      </a:r>
                      <a:endParaRPr lang="es-CO" sz="1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53"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 Zonas con deficiente diseño de banca.</a:t>
                      </a:r>
                      <a:endParaRPr lang="es-CO" sz="1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Altos costos de movilización. </a:t>
                      </a:r>
                      <a:endParaRPr lang="es-CO" sz="1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374"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 Base y </a:t>
                      </a:r>
                      <a:r>
                        <a:rPr lang="es-CO" sz="14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subbase</a:t>
                      </a:r>
                      <a:r>
                        <a:rPr lang="es-CO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O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 mal estado.</a:t>
                      </a:r>
                      <a:endParaRPr lang="es-CO" sz="1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Disminución de atención médica y en educación. </a:t>
                      </a:r>
                      <a:endParaRPr lang="es-CO" sz="1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374"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 Obras de arte con deficiente mantenimiento.</a:t>
                      </a:r>
                      <a:endParaRPr lang="es-CO" sz="1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Desplazamiento de la población al casco urbano.</a:t>
                      </a:r>
                      <a:endParaRPr lang="es-CO" sz="1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374"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 Obras de arte deterioradas.</a:t>
                      </a:r>
                      <a:endParaRPr lang="es-CO" sz="1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Altos costos de mantenimiento de vehículos. </a:t>
                      </a:r>
                      <a:endParaRPr lang="es-CO" sz="1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53"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 Zonas que carecen de obras de arte.</a:t>
                      </a:r>
                      <a:endParaRPr lang="es-CO" sz="1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/>
                      <a:r>
                        <a:rPr lang="es-CO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Altos tiempos de movilización. </a:t>
                      </a:r>
                      <a:endParaRPr lang="es-CO" sz="1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374"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 Banca desprotegida susceptible a erosión.</a:t>
                      </a:r>
                      <a:endParaRPr lang="es-CO" sz="1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1979712" y="54868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CO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“INTERCOMUNICACIÓN DE LA POBLACIÓN RURAL DE LAS VEREDAS DEL MUNICIPIO PAZ DE </a:t>
            </a:r>
            <a:r>
              <a:rPr lang="es-CO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ARIPORO</a:t>
            </a:r>
            <a:r>
              <a:rPr lang="es-CO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”. </a:t>
            </a:r>
            <a:r>
              <a:rPr lang="es-CO" b="1" dirty="0">
                <a:latin typeface="Arial" pitchFamily="34" charset="0"/>
                <a:ea typeface="Times New Roman" pitchFamily="18" charset="0"/>
                <a:cs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594</TotalTime>
  <Words>1285</Words>
  <Application>Microsoft Office PowerPoint</Application>
  <PresentationFormat>Presentación en pantalla (4:3)</PresentationFormat>
  <Paragraphs>126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Mirador</vt:lpstr>
      <vt:lpstr>El enfoque del marco lógico eml</vt:lpstr>
      <vt:lpstr>El enfoque del marco lógico (eml)</vt:lpstr>
      <vt:lpstr>El enfoque del marco lógico (eml)</vt:lpstr>
      <vt:lpstr>IDENTIFICACIÓN DEL PROBLEMA O NECESIDAD</vt:lpstr>
      <vt:lpstr>IDENTIFICACIÓN DEL PROBLEMA O NECESIDAD</vt:lpstr>
      <vt:lpstr>IDENTIFICACIÓN DEL PROBLEMA O NECESIDAD</vt:lpstr>
      <vt:lpstr>Presentación de PowerPoint</vt:lpstr>
      <vt:lpstr>Estudio de caso</vt:lpstr>
      <vt:lpstr>Presentación de PowerPoint</vt:lpstr>
      <vt:lpstr>DIBUJAR EL ESQUEMA CON POCAS PALABRAS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de Identificación</dc:title>
  <dc:creator>Martha lucia</dc:creator>
  <cp:lastModifiedBy>Martha lucia</cp:lastModifiedBy>
  <cp:revision>64</cp:revision>
  <dcterms:created xsi:type="dcterms:W3CDTF">2010-10-27T09:16:01Z</dcterms:created>
  <dcterms:modified xsi:type="dcterms:W3CDTF">2013-03-20T09:20:01Z</dcterms:modified>
</cp:coreProperties>
</file>