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864ADE-D425-4B7E-9EA2-EF928B4A0E76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2BB39E-0540-4B96-963E-63424E3A7880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4ADE-D425-4B7E-9EA2-EF928B4A0E76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B39E-0540-4B96-963E-63424E3A788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4ADE-D425-4B7E-9EA2-EF928B4A0E76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B39E-0540-4B96-963E-63424E3A788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864ADE-D425-4B7E-9EA2-EF928B4A0E76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2BB39E-0540-4B96-963E-63424E3A7880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864ADE-D425-4B7E-9EA2-EF928B4A0E76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2BB39E-0540-4B96-963E-63424E3A7880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4ADE-D425-4B7E-9EA2-EF928B4A0E76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B39E-0540-4B96-963E-63424E3A7880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4ADE-D425-4B7E-9EA2-EF928B4A0E76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B39E-0540-4B96-963E-63424E3A7880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864ADE-D425-4B7E-9EA2-EF928B4A0E76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2BB39E-0540-4B96-963E-63424E3A7880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4ADE-D425-4B7E-9EA2-EF928B4A0E76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B39E-0540-4B96-963E-63424E3A788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864ADE-D425-4B7E-9EA2-EF928B4A0E76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2BB39E-0540-4B96-963E-63424E3A7880}" type="slidenum">
              <a:rPr lang="es-CO" smtClean="0"/>
              <a:t>‹Nº›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864ADE-D425-4B7E-9EA2-EF928B4A0E76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2BB39E-0540-4B96-963E-63424E3A7880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864ADE-D425-4B7E-9EA2-EF928B4A0E76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2BB39E-0540-4B96-963E-63424E3A7880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483768" y="404664"/>
            <a:ext cx="54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ooper Black" pitchFamily="18" charset="0"/>
                <a:cs typeface="Arial" pitchFamily="34" charset="0"/>
              </a:rPr>
              <a:t>Módulo de Evaluación</a:t>
            </a:r>
            <a:endParaRPr kumimoji="0" lang="es-ES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979712" y="119675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ooper Black" pitchFamily="18" charset="0"/>
                <a:ea typeface="Calibri" pitchFamily="34" charset="0"/>
                <a:cs typeface="Arial" pitchFamily="34" charset="0"/>
              </a:rPr>
              <a:t>Objetivos</a:t>
            </a:r>
            <a:r>
              <a:rPr kumimoji="0" lang="es-ES" sz="2000" b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ooper Black" pitchFamily="18" charset="0"/>
                <a:ea typeface="Calibri" pitchFamily="34" charset="0"/>
                <a:cs typeface="Arial" pitchFamily="34" charset="0"/>
              </a:rPr>
              <a:t> </a:t>
            </a:r>
            <a:endParaRPr kumimoji="0" lang="es-E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763688" y="1988840"/>
            <a:ext cx="687727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 finalizar el módulo el estudiante estará en condiciones de: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Realizar la evaluación financiera, económica y social del proyecto </a:t>
            </a: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Entender la estructura de los flujos de fondos </a:t>
            </a: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Calcular e interpretar los indicadores de las evaluaciones financiera, económica y social del proyecto.</a:t>
            </a: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Utilizar la hoja de cálculo para el cálculo de los indicadores de las evaluaciones del proyecto.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12 Imagen" descr="TIRF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44" y="980728"/>
            <a:ext cx="6624736" cy="417646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267744" y="404664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/>
              <a:t>Calculo de la tasa interna de retorno financiera</a:t>
            </a:r>
          </a:p>
        </p:txBody>
      </p:sp>
      <p:sp>
        <p:nvSpPr>
          <p:cNvPr id="6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13 Imagen" descr="VP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6668862" cy="229552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979712" y="260648"/>
            <a:ext cx="63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latin typeface="Arial" pitchFamily="34" charset="0"/>
                <a:cs typeface="Arial" pitchFamily="34" charset="0"/>
              </a:rPr>
              <a:t>Calculo del valor presente de los beneficios </a:t>
            </a:r>
            <a:r>
              <a:rPr lang="es-CO" sz="2000" dirty="0" err="1">
                <a:latin typeface="Arial" pitchFamily="34" charset="0"/>
                <a:cs typeface="Arial" pitchFamily="34" charset="0"/>
              </a:rPr>
              <a:t>VPB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214 Imagen" descr="VP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1720" y="3861048"/>
            <a:ext cx="6667500" cy="248380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310002" y="3244334"/>
            <a:ext cx="5001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>
                <a:latin typeface="Arial" pitchFamily="34" charset="0"/>
                <a:cs typeface="Arial" pitchFamily="34" charset="0"/>
              </a:rPr>
              <a:t>Calculo del valor presente de costos </a:t>
            </a:r>
            <a:r>
              <a:rPr lang="es-CO" sz="2000" dirty="0" err="1">
                <a:latin typeface="Arial" pitchFamily="34" charset="0"/>
                <a:cs typeface="Arial" pitchFamily="34" charset="0"/>
              </a:rPr>
              <a:t>VPC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15 Imagen" descr="RELACIÓN BENEFICIO COST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980728"/>
            <a:ext cx="6948264" cy="245572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835696" y="404664"/>
            <a:ext cx="4499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>
                <a:latin typeface="Arial" pitchFamily="34" charset="0"/>
                <a:cs typeface="Arial" pitchFamily="34" charset="0"/>
              </a:rPr>
              <a:t>Calculo de la relación beneficio costo</a:t>
            </a:r>
          </a:p>
        </p:txBody>
      </p:sp>
      <p:sp>
        <p:nvSpPr>
          <p:cNvPr id="6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9 Imagen" descr="Flujo de fondos grafic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4063752" cy="4320480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220072" y="188640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Flujo de fondos grafico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79512" y="548680"/>
            <a:ext cx="3995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Formulas utilizando matem</a:t>
            </a:r>
            <a:r>
              <a:rPr kumimoji="0" lang="es-CO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CO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tica financiera</a:t>
            </a:r>
            <a:endParaRPr kumimoji="0" lang="es-CO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39552" y="1484784"/>
          <a:ext cx="394335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Ecuación" r:id="rId4" imgW="3937000" imgH="2476500" progId="Equation.3">
                  <p:embed/>
                </p:oleObj>
              </mc:Choice>
              <mc:Fallback>
                <p:oleObj name="Ecuación" r:id="rId4" imgW="3937000" imgH="2476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84784"/>
                        <a:ext cx="3943350" cy="247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17 Imagen" descr="VPC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60" y="1228725"/>
            <a:ext cx="6286480" cy="4072483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411760" y="548680"/>
            <a:ext cx="4315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>
                <a:latin typeface="Arial" pitchFamily="34" charset="0"/>
                <a:cs typeface="Arial" pitchFamily="34" charset="0"/>
              </a:rPr>
              <a:t>Valor presente de los costos totales</a:t>
            </a:r>
          </a:p>
        </p:txBody>
      </p:sp>
      <p:sp>
        <p:nvSpPr>
          <p:cNvPr id="6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18 Imagen" descr="CAEF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44" y="1190625"/>
            <a:ext cx="6400982" cy="403857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267744" y="620688"/>
            <a:ext cx="4876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>
                <a:latin typeface="Arial" pitchFamily="34" charset="0"/>
                <a:cs typeface="Arial" pitchFamily="34" charset="0"/>
              </a:rPr>
              <a:t>Costo anual equivalente financiero </a:t>
            </a:r>
            <a:r>
              <a:rPr lang="es-CO" sz="2000" dirty="0" err="1">
                <a:latin typeface="Arial" pitchFamily="34" charset="0"/>
                <a:cs typeface="Arial" pitchFamily="34" charset="0"/>
              </a:rPr>
              <a:t>CAEF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771800" y="764704"/>
          <a:ext cx="5184576" cy="2343303"/>
        </p:xfrm>
        <a:graphic>
          <a:graphicData uri="http://schemas.openxmlformats.org/drawingml/2006/table">
            <a:tbl>
              <a:tblPr/>
              <a:tblGrid>
                <a:gridCol w="1436048"/>
                <a:gridCol w="3748528"/>
              </a:tblGrid>
              <a:tr h="305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Arial Narrow"/>
                          <a:ea typeface="Times New Roman"/>
                          <a:cs typeface="Arial"/>
                        </a:rPr>
                        <a:t>Módulo 3: Evaluación Ex - ante</a:t>
                      </a: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5" marR="438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7592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latin typeface="Arial Narrow"/>
                          <a:ea typeface="Times New Roman"/>
                          <a:cs typeface="Arial"/>
                        </a:rPr>
                        <a:t>Formato EV-04 Tasa Interna de Retorno Financiera de la Alternativa de Solución No. 1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5" marR="4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1657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Alternativa 1: Construcción en mezcla con crudo de castilla en un tramo de 32 km.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5" marR="4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16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Valor Flujo de Caja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5" marR="4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latin typeface="Arial Narrow"/>
                          <a:ea typeface="Times New Roman"/>
                          <a:cs typeface="Arial"/>
                        </a:rPr>
                        <a:t>Tasa Retributiva Utilizada (%)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5" marR="43825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A. VPN Financiero a precios de mercado (VPNF).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5" marR="4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latin typeface="Arial Narrow"/>
                          <a:ea typeface="Times New Roman"/>
                          <a:cs typeface="Arial"/>
                        </a:rPr>
                        <a:t>Costo de oportunidad (r</a:t>
                      </a:r>
                      <a:r>
                        <a:rPr lang="es-CO" sz="800" dirty="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s-CO" sz="1000" dirty="0">
                          <a:latin typeface="Arial Narrow"/>
                          <a:ea typeface="Times New Roman"/>
                          <a:cs typeface="Arial"/>
                        </a:rPr>
                        <a:t>).</a:t>
                      </a: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5" marR="4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$         8.640.680,04 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5" marR="4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13,00 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5" marR="4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5" marR="438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5" marR="438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latin typeface="Arial Narrow"/>
                          <a:ea typeface="Times New Roman"/>
                          <a:cs typeface="Arial"/>
                        </a:rPr>
                        <a:t>Valor TIR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5" marR="4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latin typeface="Arial Narrow"/>
                          <a:ea typeface="Times New Roman"/>
                          <a:cs typeface="Arial"/>
                        </a:rPr>
                        <a:t>59,32%</a:t>
                      </a: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5" marR="4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267744" y="271101"/>
            <a:ext cx="6264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mic Sans MS" pitchFamily="66" charset="0"/>
              </a:rPr>
              <a:t>Formato EV-04. Tasa Interna de Retorno Financiera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764" y="3625570"/>
            <a:ext cx="64087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447764" y="3183359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mic Sans MS" pitchFamily="66" charset="0"/>
              </a:rPr>
              <a:t>Formato EV-05 CAE Financiero a Precios de Mercado 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764704"/>
            <a:ext cx="578771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483768" y="188640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latin typeface="Arial" pitchFamily="34" charset="0"/>
                <a:cs typeface="Arial" pitchFamily="34" charset="0"/>
              </a:rPr>
              <a:t>Formato EV-06 Indicadores de Costo Eficiencia</a:t>
            </a: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645024"/>
            <a:ext cx="5760640" cy="262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627784" y="321297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Arial" pitchFamily="34" charset="0"/>
                <a:cs typeface="Arial" pitchFamily="34" charset="0"/>
              </a:rPr>
              <a:t>EV-09: Cálculo de la tasa Interna de Retorno Económica</a:t>
            </a:r>
          </a:p>
        </p:txBody>
      </p:sp>
      <p:sp>
        <p:nvSpPr>
          <p:cNvPr id="8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1"/>
            <a:ext cx="632231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763688" y="312331"/>
            <a:ext cx="7128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5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es-C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EVALUACIÓN DE LA SEGUNDA ALTERNATIVA.</a:t>
            </a:r>
            <a:endParaRPr kumimoji="0" 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58769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123728" y="882878"/>
            <a:ext cx="5904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Tasa de oportunidad o tasa de descuento</a:t>
            </a:r>
            <a:endParaRPr kumimoji="0" 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437112"/>
            <a:ext cx="37623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03848" y="3933056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Tasa interna de retorno (</a:t>
            </a: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TIR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63688" y="352981"/>
            <a:ext cx="68407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EVALUACIÓN EX - ANTE DEL PROYECTO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mic Sans MS" pitchFamily="66" charset="0"/>
              </a:rPr>
              <a:t>Se entiende por evaluación ex - ante, el resultado del análisis efectuado a partir de la información de las alternativas de solución propuestas. Con base en este análisis se decide la alternativa de solución o proyecto.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763688" y="2339008"/>
            <a:ext cx="691276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9875" marR="0" lvl="1" indent="-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mic Sans MS" pitchFamily="66" charset="0"/>
              </a:rPr>
              <a:t>Evaluación financiera: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mic Sans MS" pitchFamily="66" charset="0"/>
              </a:rPr>
              <a:t> Identifica, desde el punto de vista de un inversionista, los ingresos y egresos atribuibles a la realización de la alternativa y en consecuencia su rentabilidad.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9875" marR="0" lvl="1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mic Sans MS" pitchFamily="66" charset="0"/>
              </a:rPr>
              <a:t>Evaluación económica: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mic Sans MS" pitchFamily="66" charset="0"/>
              </a:rPr>
              <a:t> Tiene la perspectiva de la sociedad o la nación como un todo e indaga el aporte que hace la alternativa al bienestar socioeconómico, sin tener en cuenta su efecto sobre la distribución de ingresos.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9875" marR="0" lvl="1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mic Sans MS" pitchFamily="66" charset="0"/>
              </a:rPr>
              <a:t>Evaluación social: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mic Sans MS" pitchFamily="66" charset="0"/>
              </a:rPr>
              <a:t> Igual que la económica, analiza el aporte neto de la alternativa al bienestar socioeconómico, pero además, pondera los impactos de la alternativa que modifican la distribución de la riqueza.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2 Rectángulo"/>
          <p:cNvSpPr/>
          <p:nvPr/>
        </p:nvSpPr>
        <p:spPr>
          <a:xfrm>
            <a:off x="1943200" y="6432436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61926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140968"/>
            <a:ext cx="58326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48886"/>
              </p:ext>
            </p:extLst>
          </p:nvPr>
        </p:nvGraphicFramePr>
        <p:xfrm>
          <a:off x="2843808" y="116633"/>
          <a:ext cx="4392488" cy="2531143"/>
        </p:xfrm>
        <a:graphic>
          <a:graphicData uri="http://schemas.openxmlformats.org/drawingml/2006/table">
            <a:tbl>
              <a:tblPr/>
              <a:tblGrid>
                <a:gridCol w="2139931"/>
                <a:gridCol w="2252557"/>
              </a:tblGrid>
              <a:tr h="4613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Arial Narrow"/>
                          <a:ea typeface="Times New Roman"/>
                          <a:cs typeface="Arial"/>
                        </a:rPr>
                        <a:t>Módulo 3: Evaluación </a:t>
                      </a:r>
                      <a:r>
                        <a:rPr lang="es-CO" sz="1400" b="1" dirty="0" err="1">
                          <a:latin typeface="Arial Narrow"/>
                          <a:ea typeface="Times New Roman"/>
                          <a:cs typeface="Arial"/>
                        </a:rPr>
                        <a:t>Exante</a:t>
                      </a: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7226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latin typeface="Arial Narrow"/>
                          <a:ea typeface="Times New Roman"/>
                          <a:cs typeface="Arial"/>
                        </a:rPr>
                        <a:t>Formato EV-09 Cálculo de la Tasa Interna de Retorno Económica o Social de la Alternativa de Solución No. 2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4758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Alternativa 2: Construcción en mezcla con pavimento flexible con concreto asfáltico en un tramo de 32 km.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8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Valor Flujo Caja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latin typeface="Arial Narrow"/>
                          <a:ea typeface="Times New Roman"/>
                          <a:cs typeface="Arial"/>
                        </a:rPr>
                        <a:t>Tasa Retributiva Utilizada (%)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A. Valor presente neto a precios económicos o sociales (VPNES)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latin typeface="Arial Narrow"/>
                          <a:ea typeface="Times New Roman"/>
                          <a:cs typeface="Arial"/>
                        </a:rPr>
                        <a:t> Costo de oportunidad.(ro = 12%)</a:t>
                      </a: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$                                         5.410.965,45 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latin typeface="Arial Narrow"/>
                          <a:ea typeface="Times New Roman"/>
                          <a:cs typeface="Arial"/>
                        </a:rPr>
                        <a:t>12,00 </a:t>
                      </a: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latin typeface="Arial Narrow"/>
                          <a:ea typeface="Times New Roman"/>
                          <a:cs typeface="Arial"/>
                        </a:rPr>
                        <a:t> Valor TIR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latin typeface="Arial Narrow"/>
                          <a:ea typeface="Times New Roman"/>
                          <a:cs typeface="Arial"/>
                        </a:rPr>
                        <a:t>44,76%</a:t>
                      </a: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26496"/>
              </p:ext>
            </p:extLst>
          </p:nvPr>
        </p:nvGraphicFramePr>
        <p:xfrm>
          <a:off x="2771800" y="2780928"/>
          <a:ext cx="4749800" cy="3483864"/>
        </p:xfrm>
        <a:graphic>
          <a:graphicData uri="http://schemas.openxmlformats.org/drawingml/2006/table">
            <a:tbl>
              <a:tblPr/>
              <a:tblGrid>
                <a:gridCol w="2705100"/>
                <a:gridCol w="204470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Arial Narrow"/>
                          <a:ea typeface="Times New Roman"/>
                          <a:cs typeface="Arial"/>
                        </a:rPr>
                        <a:t>Módulo 3: Evaluación </a:t>
                      </a:r>
                      <a:r>
                        <a:rPr lang="es-CO" sz="1400" b="1" dirty="0" err="1">
                          <a:latin typeface="Arial Narrow"/>
                          <a:ea typeface="Times New Roman"/>
                          <a:cs typeface="Arial"/>
                        </a:rPr>
                        <a:t>Exante</a:t>
                      </a: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latin typeface="Arial Narrow"/>
                          <a:ea typeface="Times New Roman"/>
                          <a:cs typeface="Arial"/>
                        </a:rPr>
                        <a:t>Formato EV-10 Indicadores de Costo Eficiencia Económicos y/o Sociales de la Alternativa de Solución No. 2 Cifras en Miles de Pesos</a:t>
                      </a: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Alternativa 2: Construcción en mezcla con pavimento flexible con concreto asfáltico en un tramo de 32 km.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latin typeface="Arial Narrow"/>
                          <a:ea typeface="Times New Roman"/>
                          <a:cs typeface="Arial"/>
                        </a:rPr>
                        <a:t>Variables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latin typeface="Arial Narrow"/>
                          <a:ea typeface="Times New Roman"/>
                          <a:cs typeface="Arial"/>
                        </a:rPr>
                        <a:t>Valores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latin typeface="Arial Narrow"/>
                          <a:ea typeface="Times New Roman"/>
                          <a:cs typeface="Arial"/>
                        </a:rPr>
                        <a:t>A. Total de Costos a </a:t>
                      </a:r>
                      <a:r>
                        <a:rPr lang="es-CO" sz="1000" dirty="0" err="1">
                          <a:latin typeface="Arial Narrow"/>
                          <a:ea typeface="Times New Roman"/>
                          <a:cs typeface="Arial"/>
                        </a:rPr>
                        <a:t>précios</a:t>
                      </a:r>
                      <a:r>
                        <a:rPr lang="es-CO" sz="1000" dirty="0">
                          <a:latin typeface="Arial Narrow"/>
                          <a:ea typeface="Times New Roman"/>
                          <a:cs typeface="Arial"/>
                        </a:rPr>
                        <a:t> económicos y/o sociales - Valor de Salvamento</a:t>
                      </a: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 $                                             9.652.685,19 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B. Total Capacidad de la alternativa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                                                            32,00 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latin typeface="Arial Narrow"/>
                          <a:ea typeface="Times New Roman"/>
                          <a:cs typeface="Arial"/>
                        </a:rPr>
                        <a:t>C. Indicador de Costo por unidad de Capacidad D/E A/B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301.646,41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D. Total de Costos a précios económicos o sociales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 $                                             9.652.685,19 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E. Total Beneficiarios Estudio Técnico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                                                       1.200,00 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latin typeface="Arial Narrow"/>
                          <a:ea typeface="Times New Roman"/>
                          <a:cs typeface="Arial"/>
                        </a:rPr>
                        <a:t>F. Indicador de Costo por Beneficiarios D/E 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latin typeface="Arial Narrow"/>
                          <a:ea typeface="Times New Roman"/>
                          <a:cs typeface="Arial"/>
                        </a:rPr>
                        <a:t>8.043,90</a:t>
                      </a: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55776" y="908720"/>
          <a:ext cx="4824536" cy="4392490"/>
        </p:xfrm>
        <a:graphic>
          <a:graphicData uri="http://schemas.openxmlformats.org/drawingml/2006/table">
            <a:tbl>
              <a:tblPr/>
              <a:tblGrid>
                <a:gridCol w="3001682"/>
                <a:gridCol w="1822854"/>
              </a:tblGrid>
              <a:tr h="36210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latin typeface="Arial Narrow"/>
                          <a:ea typeface="Times New Roman"/>
                          <a:cs typeface="Arial"/>
                        </a:rPr>
                        <a:t>Módulo 3: Evaluación Exante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85353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latin typeface="Arial Narrow"/>
                          <a:ea typeface="Times New Roman"/>
                          <a:cs typeface="Arial"/>
                        </a:rPr>
                        <a:t>Formato EV-11 Costo Anual Equivalente a Precios Económicos o Sociales, CAEES, de la Alternativa de Solución No. 2 Cifras en Miles de Pesos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1729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Alternativa 2: Construcción en mezcla con pavimento flexible con concreto asfáltico en un tramo de 32 km.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09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latin typeface="Arial Narrow"/>
                          <a:ea typeface="Times New Roman"/>
                          <a:cs typeface="Arial"/>
                        </a:rPr>
                        <a:t>Variables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latin typeface="Arial Narrow"/>
                          <a:ea typeface="Times New Roman"/>
                          <a:cs typeface="Arial"/>
                        </a:rPr>
                        <a:t>Valores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A. VPCES = Valor presente de los costos a precios económicos o sociales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 $                                             8.673.630,31 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B. ro = Tasa social de descuento (12%)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12,00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C. n = Numero de años de la  vida útil de la alternativa de solución.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7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D. CAEES = Costo anual equivalente a precios económicos o sociales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latin typeface="Arial Narrow"/>
                          <a:ea typeface="Times New Roman"/>
                          <a:cs typeface="Arial"/>
                        </a:rPr>
                        <a:t> $                                             2.855.657,79 </a:t>
                      </a: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3333750" y="24574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" name="AutoShape 2"/>
          <p:cNvSpPr>
            <a:spLocks/>
          </p:cNvSpPr>
          <p:nvPr/>
        </p:nvSpPr>
        <p:spPr bwMode="auto">
          <a:xfrm>
            <a:off x="3333750" y="2457450"/>
            <a:ext cx="0" cy="0"/>
          </a:xfrm>
          <a:prstGeom prst="leftBracket">
            <a:avLst>
              <a:gd name="adj" fmla="val -214748364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AutoShape 3"/>
          <p:cNvSpPr>
            <a:spLocks/>
          </p:cNvSpPr>
          <p:nvPr/>
        </p:nvSpPr>
        <p:spPr bwMode="auto">
          <a:xfrm>
            <a:off x="5381625" y="2457450"/>
            <a:ext cx="0" cy="0"/>
          </a:xfrm>
          <a:prstGeom prst="rightBracket">
            <a:avLst>
              <a:gd name="adj" fmla="val -214748364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AutoShape 6"/>
          <p:cNvSpPr>
            <a:spLocks/>
          </p:cNvSpPr>
          <p:nvPr/>
        </p:nvSpPr>
        <p:spPr bwMode="auto">
          <a:xfrm>
            <a:off x="3333750" y="2457450"/>
            <a:ext cx="0" cy="0"/>
          </a:xfrm>
          <a:prstGeom prst="rightBracket">
            <a:avLst>
              <a:gd name="adj" fmla="val -214748364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627784" y="2204864"/>
            <a:ext cx="5544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ooper Black" pitchFamily="18" charset="0"/>
                <a:cs typeface="Arial" pitchFamily="34" charset="0"/>
              </a:rPr>
              <a:t>Mejor</a:t>
            </a:r>
            <a:r>
              <a:rPr kumimoji="0" lang="es-ES" sz="2800" b="0" u="none" strike="noStrike" cap="none" normalizeH="0" dirty="0" smtClean="0">
                <a:ln>
                  <a:noFill/>
                </a:ln>
                <a:solidFill>
                  <a:srgbClr val="17365D"/>
                </a:solidFill>
                <a:effectLst/>
                <a:latin typeface="Cooper Black" pitchFamily="18" charset="0"/>
                <a:cs typeface="Arial" pitchFamily="34" charset="0"/>
              </a:rPr>
              <a:t> alternativa es la UNO</a:t>
            </a:r>
            <a:endParaRPr kumimoji="0" lang="es-E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835696" y="548680"/>
          <a:ext cx="7056782" cy="1575220"/>
        </p:xfrm>
        <a:graphic>
          <a:graphicData uri="http://schemas.openxmlformats.org/drawingml/2006/table">
            <a:tbl>
              <a:tblPr/>
              <a:tblGrid>
                <a:gridCol w="514557"/>
                <a:gridCol w="808589"/>
                <a:gridCol w="661573"/>
                <a:gridCol w="882098"/>
                <a:gridCol w="808589"/>
                <a:gridCol w="635027"/>
                <a:gridCol w="761627"/>
                <a:gridCol w="275047"/>
                <a:gridCol w="342771"/>
                <a:gridCol w="342771"/>
                <a:gridCol w="342771"/>
                <a:gridCol w="342771"/>
                <a:gridCol w="338591"/>
              </a:tblGrid>
              <a:tr h="209407">
                <a:tc gridSpan="13">
                  <a:txBody>
                    <a:bodyPr/>
                    <a:lstStyle/>
                    <a:p>
                      <a:pPr algn="just" fontAlgn="t"/>
                      <a:r>
                        <a:rPr lang="es-CO" sz="1000" b="1" i="0" u="none" strike="noStrike" dirty="0">
                          <a:latin typeface="Arial Narrow"/>
                        </a:rPr>
                        <a:t>Formato EV-25 Resumen Evaluación Financiera, Económica o Social y Ponderación del Uso de Factores de Origen Nacional y Extranjero de las Alternativas.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312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latin typeface="Arial Narrow"/>
                        </a:rPr>
                        <a:t>Alternativa 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latin typeface="Arial Narrow"/>
                        </a:rPr>
                        <a:t>Evaluación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latin typeface="Arial Narrow"/>
                        </a:rPr>
                        <a:t>Ponderación de Factores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31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CO" sz="1000" b="1" i="0" u="none" strike="noStrike">
                          <a:latin typeface="Arial Narrow"/>
                        </a:rPr>
                        <a:t>Financiera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CO" sz="1000" b="1" i="0" u="none" strike="noStrike" dirty="0">
                          <a:latin typeface="Arial Narrow"/>
                        </a:rPr>
                        <a:t>Económica o Social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latin typeface="Arial Narrow"/>
                        </a:rPr>
                        <a:t>Mano de Obra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latin typeface="Arial Narrow"/>
                        </a:rPr>
                        <a:t>Materiales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latin typeface="Arial Narrow"/>
                        </a:rPr>
                        <a:t>Maq. Y Equipo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31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CO" sz="1000" b="1" i="0" u="none" strike="noStrike" dirty="0">
                          <a:latin typeface="Arial Narrow"/>
                        </a:rPr>
                        <a:t>A tasa de oportunidad de 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CO" sz="1000" b="1" i="0" u="none" strike="noStrike" dirty="0">
                          <a:latin typeface="Arial Narrow"/>
                        </a:rPr>
                        <a:t>Descontada a tasa económica y social del 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31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i="0" u="none" strike="noStrike" dirty="0" err="1">
                          <a:latin typeface="Arial Narrow"/>
                        </a:rPr>
                        <a:t>VPNF</a:t>
                      </a:r>
                      <a:endParaRPr lang="es-CO" sz="800" b="1" i="0" u="none" strike="noStrike" dirty="0"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i="0" u="none" strike="noStrike">
                          <a:latin typeface="Arial Narrow"/>
                        </a:rPr>
                        <a:t>TIR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i="0" u="none" strike="noStrike">
                          <a:latin typeface="Arial Narrow"/>
                        </a:rPr>
                        <a:t>CAE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i="0" u="none" strike="noStrike">
                          <a:latin typeface="Arial Narrow"/>
                        </a:rPr>
                        <a:t>VPNES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i="0" u="none" strike="noStrike">
                          <a:latin typeface="Arial Narrow"/>
                        </a:rPr>
                        <a:t>TIRES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i="0" u="none" strike="noStrike">
                          <a:latin typeface="Arial Narrow"/>
                        </a:rPr>
                        <a:t>CAEES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i="0" u="none" strike="noStrike">
                          <a:latin typeface="Arial Narrow"/>
                        </a:rPr>
                        <a:t>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i="0" u="none" strike="noStrike">
                          <a:latin typeface="Arial Narrow"/>
                        </a:rPr>
                        <a:t>EXT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i="0" u="none" strike="noStrike">
                          <a:latin typeface="Arial Narrow"/>
                        </a:rPr>
                        <a:t>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i="0" u="none" strike="noStrike">
                          <a:latin typeface="Arial Narrow"/>
                        </a:rPr>
                        <a:t>EXT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i="0" u="none" strike="noStrike">
                          <a:latin typeface="Arial Narrow"/>
                        </a:rPr>
                        <a:t>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i="0" u="none" strike="noStrike">
                          <a:latin typeface="Arial Narrow"/>
                        </a:rPr>
                        <a:t>EXT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0" i="0" u="none" strike="noStrike" dirty="0">
                          <a:latin typeface="Arial Narrow"/>
                        </a:rPr>
                        <a:t> </a:t>
                      </a:r>
                      <a:r>
                        <a:rPr lang="es-CO" sz="800" b="0" i="0" u="none" strike="noStrike" dirty="0" smtClean="0">
                          <a:latin typeface="Arial Narrow"/>
                        </a:rPr>
                        <a:t>$ 8.640.680,04 </a:t>
                      </a:r>
                      <a:endParaRPr lang="es-CO" sz="800" b="0" i="0" u="none" strike="noStrike" dirty="0"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0" i="0" u="none" strike="noStrike" dirty="0">
                          <a:latin typeface="Arial Narrow"/>
                        </a:rPr>
                        <a:t>59,32%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0" i="0" u="none" strike="noStrike" dirty="0">
                          <a:latin typeface="Arial Narrow"/>
                        </a:rPr>
                        <a:t> </a:t>
                      </a:r>
                      <a:r>
                        <a:rPr lang="es-CO" sz="800" b="0" i="0" u="none" strike="noStrike" dirty="0" smtClean="0">
                          <a:latin typeface="Arial Narrow"/>
                        </a:rPr>
                        <a:t>$  </a:t>
                      </a:r>
                      <a:r>
                        <a:rPr lang="es-CO" sz="800" b="0" i="0" u="none" strike="noStrike" dirty="0">
                          <a:latin typeface="Arial Narrow"/>
                        </a:rPr>
                        <a:t>2.554.037,97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0" i="0" u="none" strike="noStrike" dirty="0">
                          <a:latin typeface="Arial Narrow"/>
                        </a:rPr>
                        <a:t> $ </a:t>
                      </a:r>
                      <a:r>
                        <a:rPr lang="es-CO" sz="800" b="0" i="0" u="none" strike="noStrike" dirty="0" smtClean="0">
                          <a:latin typeface="Arial Narrow"/>
                        </a:rPr>
                        <a:t>8.085.819,17 </a:t>
                      </a:r>
                      <a:endParaRPr lang="es-CO" sz="800" b="0" i="0" u="none" strike="noStrike" dirty="0"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0" i="0" u="none" strike="noStrike" dirty="0">
                          <a:latin typeface="Arial Narrow"/>
                        </a:rPr>
                        <a:t>64,95%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0" i="0" u="none" strike="noStrike" dirty="0">
                          <a:latin typeface="Arial Narrow"/>
                        </a:rPr>
                        <a:t> $ </a:t>
                      </a:r>
                      <a:r>
                        <a:rPr lang="es-CO" sz="800" b="0" i="0" u="none" strike="noStrike" dirty="0" smtClean="0">
                          <a:latin typeface="Arial Narrow"/>
                        </a:rPr>
                        <a:t>1.975.028,94 </a:t>
                      </a:r>
                      <a:endParaRPr lang="es-CO" sz="800" b="0" i="0" u="none" strike="noStrike" dirty="0"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latin typeface="Arial Narrow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latin typeface="Arial Narrow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latin typeface="Arial Narrow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latin typeface="Arial Narrow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latin typeface="Arial Narrow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latin typeface="Arial Narrow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latin typeface="Arial Narrow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0" i="0" u="none" strike="noStrike" dirty="0">
                          <a:latin typeface="Arial Narrow"/>
                        </a:rPr>
                        <a:t> </a:t>
                      </a:r>
                      <a:r>
                        <a:rPr lang="es-CO" sz="800" b="0" i="0" u="none" strike="noStrike" dirty="0" smtClean="0">
                          <a:latin typeface="Arial Narrow"/>
                        </a:rPr>
                        <a:t>$ </a:t>
                      </a:r>
                      <a:r>
                        <a:rPr lang="es-CO" sz="800" b="0" i="0" u="none" strike="noStrike" dirty="0">
                          <a:latin typeface="Arial Narrow"/>
                        </a:rPr>
                        <a:t>5.287.857,71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0" i="0" u="none" strike="noStrike">
                          <a:latin typeface="Arial Narrow"/>
                        </a:rPr>
                        <a:t>39,16%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0" i="0" u="none" strike="noStrike" dirty="0">
                          <a:latin typeface="Arial Narrow"/>
                        </a:rPr>
                        <a:t> $ </a:t>
                      </a:r>
                      <a:r>
                        <a:rPr lang="es-CO" sz="800" b="0" i="0" u="none" strike="noStrike" dirty="0" smtClean="0">
                          <a:latin typeface="Arial Narrow"/>
                        </a:rPr>
                        <a:t>3.681.206,45 </a:t>
                      </a:r>
                      <a:endParaRPr lang="es-CO" sz="800" b="0" i="0" u="none" strike="noStrike" dirty="0"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0" i="0" u="none" strike="noStrike" dirty="0">
                          <a:latin typeface="Arial Narrow"/>
                        </a:rPr>
                        <a:t> </a:t>
                      </a:r>
                      <a:r>
                        <a:rPr lang="es-CO" sz="800" b="0" i="0" u="none" strike="noStrike" dirty="0" smtClean="0">
                          <a:latin typeface="Arial Narrow"/>
                        </a:rPr>
                        <a:t>$5.410.965,45 </a:t>
                      </a:r>
                      <a:endParaRPr lang="es-CO" sz="800" b="0" i="0" u="none" strike="noStrike" dirty="0"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0" i="0" u="none" strike="noStrike" dirty="0">
                          <a:latin typeface="Arial Narrow"/>
                        </a:rPr>
                        <a:t>44,76%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0" i="0" u="none" strike="noStrike" dirty="0">
                          <a:latin typeface="Arial Narrow"/>
                        </a:rPr>
                        <a:t> </a:t>
                      </a:r>
                      <a:r>
                        <a:rPr lang="es-CO" sz="800" b="0" i="0" u="none" strike="noStrike" dirty="0" smtClean="0">
                          <a:latin typeface="Arial Narrow"/>
                        </a:rPr>
                        <a:t>$ </a:t>
                      </a:r>
                      <a:r>
                        <a:rPr lang="es-CO" sz="800" b="0" i="0" u="none" strike="noStrike" dirty="0">
                          <a:latin typeface="Arial Narrow"/>
                        </a:rPr>
                        <a:t>2.855.657,79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latin typeface="Arial Narrow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latin typeface="Arial Narrow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latin typeface="Arial Narrow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latin typeface="Arial Narrow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latin typeface="Arial Narrow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latin typeface="Arial Narrow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339752" y="2924944"/>
          <a:ext cx="6096000" cy="2956991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latin typeface="Arial Narrow"/>
                        </a:rPr>
                        <a:t>Módulo 3: Evaluación Exante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32"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1" i="0" u="none" strike="noStrike">
                          <a:latin typeface="Arial Narrow"/>
                        </a:rPr>
                        <a:t>Formato EV-26 Selección y Justificación de la Alternativa de Solución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6801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latin typeface="Arial Narrow"/>
                        </a:rPr>
                        <a:t>Alternativa seleccionada</a:t>
                      </a:r>
                      <a:endParaRPr lang="es-CO" sz="8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87">
                <a:tc>
                  <a:txBody>
                    <a:bodyPr/>
                    <a:lstStyle/>
                    <a:p>
                      <a:pPr algn="ctr" fontAlgn="t"/>
                      <a:r>
                        <a:rPr lang="es-CO" sz="9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0">
                <a:tc>
                  <a:txBody>
                    <a:bodyPr/>
                    <a:lstStyle/>
                    <a:p>
                      <a:pPr algn="l" fontAlgn="t"/>
                      <a:r>
                        <a:rPr lang="es-CO" sz="900" b="1" i="0" u="none" strike="noStrike">
                          <a:latin typeface="Arial Narrow"/>
                        </a:rPr>
                        <a:t>Descripción: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94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latin typeface="Arial Narrow"/>
                        </a:rPr>
                        <a:t>Construcción en mezcla con crudo de castilla en un tramo de 32 km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0">
                <a:tc>
                  <a:txBody>
                    <a:bodyPr/>
                    <a:lstStyle/>
                    <a:p>
                      <a:pPr algn="l" fontAlgn="t"/>
                      <a:r>
                        <a:rPr lang="es-CO" sz="900" b="1" i="0" u="none" strike="noStrike">
                          <a:latin typeface="Arial Narrow"/>
                        </a:rPr>
                        <a:t>Justificación: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329">
                <a:tc>
                  <a:txBody>
                    <a:bodyPr/>
                    <a:lstStyle/>
                    <a:p>
                      <a:pPr algn="ctr" fontAlgn="t"/>
                      <a:r>
                        <a:rPr lang="es-CO" sz="900" b="0" i="0" u="none" strike="noStrike" dirty="0">
                          <a:latin typeface="Arial Narrow"/>
                        </a:rPr>
                        <a:t>La </a:t>
                      </a:r>
                      <a:r>
                        <a:rPr lang="es-CO" sz="900" b="0" i="0" u="none" strike="noStrike" dirty="0" smtClean="0">
                          <a:latin typeface="Arial Narrow"/>
                        </a:rPr>
                        <a:t>construcción </a:t>
                      </a:r>
                      <a:r>
                        <a:rPr lang="es-CO" sz="900" b="0" i="0" u="none" strike="noStrike" dirty="0">
                          <a:latin typeface="Arial Narrow"/>
                        </a:rPr>
                        <a:t>de vía es una obra importante porque trae desarrollo al departamento..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23728" y="764704"/>
          <a:ext cx="5973332" cy="4064000"/>
        </p:xfrm>
        <a:graphic>
          <a:graphicData uri="http://schemas.openxmlformats.org/drawingml/2006/table">
            <a:tbl>
              <a:tblPr/>
              <a:tblGrid>
                <a:gridCol w="2015100"/>
                <a:gridCol w="2015100"/>
                <a:gridCol w="1943132"/>
              </a:tblGrid>
              <a:tr h="1920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latin typeface="Arial Narrow"/>
                        </a:rPr>
                        <a:t>Módulo 3: Evaluación Exante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8000"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CO" sz="1000" b="1" i="0" u="none" strike="noStrike">
                          <a:latin typeface="Arial Narrow"/>
                        </a:rPr>
                        <a:t>Formato EV-27 Selección del Nombre del Proyecto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80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latin typeface="Arial Narrow"/>
                        </a:rPr>
                        <a:t>Proceso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latin typeface="Arial Narrow"/>
                        </a:rPr>
                        <a:t>Objeto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latin typeface="Arial Narrow"/>
                        </a:rPr>
                        <a:t>Localización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latin typeface="Arial Narrow"/>
                        </a:rPr>
                        <a:t>CONSTRUCCIÓN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latin typeface="Arial Narrow"/>
                        </a:rPr>
                        <a:t>Construcción de 32 kilometos de via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latin typeface="Arial Narrow"/>
                        </a:rPr>
                        <a:t>Vereda la Chapa municipio de Paz de Ariporo del departamento de Casanare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00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6000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0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latin typeface="Arial Narrow"/>
                        </a:rPr>
                        <a:t>Tipo Específico de Gasto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latin typeface="Arial Narrow"/>
                        </a:rPr>
                        <a:t>Código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latin typeface="Arial Narrow"/>
                        </a:rPr>
                        <a:t>0121 Construcción de Infraestructura Administrativa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latin typeface="Arial Narrow"/>
                        </a:rPr>
                        <a:t>0121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00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6000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0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latin typeface="Arial Narrow"/>
                        </a:rPr>
                        <a:t>Sector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latin typeface="Arial Narrow"/>
                        </a:rPr>
                        <a:t>Código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latin typeface="Arial Narrow"/>
                        </a:rPr>
                        <a:t>0602 Red Secundaria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latin typeface="Arial Narrow"/>
                        </a:rPr>
                        <a:t>0602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00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6000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latin typeface="Arial Narrow"/>
                        </a:rPr>
                        <a:t>Programa del Plan de Desarrollo Nacional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latin typeface="Arial Narrow"/>
                        </a:rPr>
                        <a:t>Código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latin typeface="Arial Narrow"/>
                        </a:rPr>
                        <a:t>3.5.4 Transporte urbano y movilidad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latin typeface="Arial Narrow"/>
                        </a:rPr>
                        <a:t>354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00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6000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latin typeface="Arial Narrow"/>
                        </a:rPr>
                        <a:t>Programa del Plan de Desarrollo Departamental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latin typeface="Arial Narrow"/>
                        </a:rPr>
                        <a:t>Código (Máximo de 6 dígitos)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00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6000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latin typeface="Arial Narrow"/>
                        </a:rPr>
                        <a:t>Programa del Plan de Desarrollo Municipal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latin typeface="Arial Narrow"/>
                        </a:rPr>
                        <a:t>Código (Máximo de 6 dígitos)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655" y="764705"/>
            <a:ext cx="6583674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63688" y="199093"/>
            <a:ext cx="705678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5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mic Sans MS" pitchFamily="66" charset="0"/>
              </a:rPr>
              <a:t>EVALUACIÓN FINANCIERA</a:t>
            </a:r>
          </a:p>
          <a:p>
            <a:pPr marL="635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omic Sans MS" pitchFamily="66" charset="0"/>
            </a:endParaRPr>
          </a:p>
          <a:p>
            <a:pPr marL="635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evaluación financiera es del interés del 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inversionista, del gobierno y de las instituciones financieras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La valoración de los beneficios, ingresos y costos del proyecto 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hace a precios de mercado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es decir, con todas sus distorsiones. 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Incluye los beneficios y costos directos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atribuibles a la alternativa, utiliza la 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tasa de interés de oportunidad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del mercado para el análisis. 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907704" y="3429000"/>
            <a:ext cx="68407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Los criterios de decisión son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entre otros, el Valor Presente Neto Financiero, la Tasa Interna de Retorno Financiera, la Relación Beneficio Costo Financiera, el Costo Anual Equivalente Financiero, los Indicadores de Costo Eficiencia Financieros y el Valor Presente de los Costos Financieros.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835696" y="620688"/>
            <a:ext cx="712879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realizar la evaluación financiera, se requiere de tres instrumentos básicos: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tabLst/>
            </a:pPr>
            <a:r>
              <a:rPr lang="es-CO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Flujo de caja a precios constantes de mercado.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El costo de oportunidad.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s-CO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Los indicadores de evaluación.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tabLst/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evaluación se parte de valores monetarios a precios constantes, no se debe incluir el efecto inflacionario.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835696" y="404664"/>
            <a:ext cx="7128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ELECCIONE LA OPCIÓN EVALUACIÓN POR ALTERNATIVA.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14 Imagen" descr="Inicio de la aplicació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48" y="1700808"/>
            <a:ext cx="2808312" cy="1512168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627784" y="1196752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Icono de acceso directo a la </a:t>
            </a:r>
            <a:r>
              <a:rPr kumimoji="0" lang="es-C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MGA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63688" y="3356992"/>
            <a:ext cx="69127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Ubicado en el menú principal, haga el siguiente procedimiento para iniciar nuevamente a trabajar: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9875" marR="0" lvl="0" indent="-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Seleccione la segunda opción “Actualizar información”. </a:t>
            </a:r>
          </a:p>
          <a:p>
            <a:pPr marL="269875" marR="0" lvl="0" indent="-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 sistema le presentará una ventana para que seleccione el proyecto que va trabajar. </a:t>
            </a:r>
          </a:p>
          <a:p>
            <a:pPr marL="269875" marR="0" lvl="0" indent="-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Seleccione “Proyecto Paz de </a:t>
            </a:r>
            <a:r>
              <a:rPr kumimoji="0" lang="es-C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Ariporo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</a:p>
          <a:p>
            <a:pPr marL="269875" marR="0" lvl="0" indent="-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 sistema lo envía al submenú</a:t>
            </a:r>
          </a:p>
          <a:p>
            <a:pPr marL="269875" marR="0" lvl="0" indent="-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Como se puede dar cuenta se activo la opción Evaluación por Alternativa.</a:t>
            </a:r>
          </a:p>
        </p:txBody>
      </p:sp>
      <p:sp>
        <p:nvSpPr>
          <p:cNvPr id="6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39 Imagen" descr="Selección de alternativa para evalua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692696"/>
            <a:ext cx="6622489" cy="37528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95736" y="260648"/>
            <a:ext cx="4304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>
                <a:latin typeface="Arial" pitchFamily="34" charset="0"/>
                <a:cs typeface="Arial" pitchFamily="34" charset="0"/>
              </a:rPr>
              <a:t>Submenú Evaluación por alternativa</a:t>
            </a:r>
          </a:p>
        </p:txBody>
      </p:sp>
      <p:sp>
        <p:nvSpPr>
          <p:cNvPr id="6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63688" y="364015"/>
            <a:ext cx="702027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2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sz="2000" b="1" i="0" u="none" strike="noStrike" cap="none" normalizeH="0" baseline="0" dirty="0" smtClean="0" bmk="_Toc15067288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Costo de oportunidad.</a:t>
            </a:r>
          </a:p>
          <a:p>
            <a:pPr marL="0" marR="0" lvl="2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mic Sans MS" pitchFamily="66" charset="0"/>
              </a:rPr>
              <a:t>Este tipo de medida busca: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mic Sans MS" pitchFamily="66" charset="0"/>
              </a:rPr>
              <a:t>El valor que genera un recurso en su mejor uso alterno.</a:t>
            </a: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mic Sans MS" pitchFamily="66" charset="0"/>
              </a:rPr>
              <a:t>Observar criterios que expresen la rentabilidad financiera y los beneficios económicos y sociales.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95736" y="2708920"/>
          <a:ext cx="5854065" cy="2380869"/>
        </p:xfrm>
        <a:graphic>
          <a:graphicData uri="http://schemas.openxmlformats.org/drawingml/2006/table">
            <a:tbl>
              <a:tblPr/>
              <a:tblGrid>
                <a:gridCol w="2163445"/>
                <a:gridCol w="142875"/>
                <a:gridCol w="158750"/>
                <a:gridCol w="600075"/>
                <a:gridCol w="469265"/>
                <a:gridCol w="142875"/>
                <a:gridCol w="2176780"/>
              </a:tblGrid>
              <a:tr h="22860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Arial Narrow"/>
                          <a:ea typeface="Times New Roman"/>
                          <a:cs typeface="Arial"/>
                        </a:rPr>
                        <a:t>Módulo 3: Evaluación Ex - ante</a:t>
                      </a: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955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latin typeface="Arial Narrow"/>
                          <a:ea typeface="Times New Roman"/>
                          <a:cs typeface="Arial"/>
                        </a:rPr>
                        <a:t>Formato EV-02 Costo de oportunidad a Precios de Mercado de la Alternativa de Solución No 1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192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latin typeface="Arial Narrow"/>
                          <a:ea typeface="Times New Roman"/>
                          <a:cs typeface="Arial"/>
                        </a:rPr>
                        <a:t>Alternativa 1: Construcción en mezcla con crudo de castilla en un tramo de 32 km.</a:t>
                      </a: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192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latin typeface="Arial Narrow"/>
                          <a:ea typeface="Times New Roman"/>
                          <a:cs typeface="Arial"/>
                        </a:rPr>
                        <a:t>Tasa de descuento para Desarrollar la Evaluación Financiera (ro)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13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latin typeface="Arial Narrow"/>
                          <a:ea typeface="Times New Roman"/>
                          <a:cs typeface="Arial"/>
                        </a:rPr>
                        <a:t>Criterio de Selección </a:t>
                      </a:r>
                      <a:r>
                        <a:rPr lang="es-CO" sz="1000">
                          <a:latin typeface="Arial Narrow"/>
                          <a:ea typeface="Times New Roman"/>
                          <a:cs typeface="Arial"/>
                        </a:rPr>
                        <a:t>(Explique brevemente el porqué de la selección de la tasa)</a:t>
                      </a: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 dirty="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22" name="TextBox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05263"/>
            <a:ext cx="5892800" cy="11620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sp>
        <p:nvSpPr>
          <p:cNvPr id="6" name="12 Rectángulo"/>
          <p:cNvSpPr/>
          <p:nvPr/>
        </p:nvSpPr>
        <p:spPr>
          <a:xfrm>
            <a:off x="1763259" y="644955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6966740" cy="213930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63688" y="332656"/>
            <a:ext cx="6192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Formato EV-01 Flujo de Caja a precios constantes.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933056"/>
            <a:ext cx="6912768" cy="12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907704" y="3429000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latin typeface="Arial" pitchFamily="34" charset="0"/>
                <a:cs typeface="Arial" pitchFamily="34" charset="0"/>
              </a:rPr>
              <a:t>Formato EV-03 </a:t>
            </a:r>
            <a:r>
              <a:rPr lang="es-CO" sz="2000" dirty="0" err="1">
                <a:latin typeface="Arial" pitchFamily="34" charset="0"/>
                <a:cs typeface="Arial" pitchFamily="34" charset="0"/>
              </a:rPr>
              <a:t>VPN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 Financiero  de los costos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11 Imagen" descr="VPNF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44" y="1124744"/>
            <a:ext cx="6516216" cy="4189263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267744" y="260649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latin typeface="Arial" pitchFamily="34" charset="0"/>
                <a:cs typeface="Arial" pitchFamily="34" charset="0"/>
              </a:rPr>
              <a:t>Calculo del valor presente neto financiero en la hoja de cálculo Excel - </a:t>
            </a:r>
            <a:r>
              <a:rPr lang="es-CO" sz="2000" dirty="0" err="1">
                <a:latin typeface="Arial" pitchFamily="34" charset="0"/>
                <a:cs typeface="Arial" pitchFamily="34" charset="0"/>
              </a:rPr>
              <a:t>VPNF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171</TotalTime>
  <Words>1469</Words>
  <Application>Microsoft Office PowerPoint</Application>
  <PresentationFormat>Presentación en pantalla (4:3)</PresentationFormat>
  <Paragraphs>246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Mirador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Martha lucia</dc:creator>
  <cp:lastModifiedBy>Martha lucia</cp:lastModifiedBy>
  <cp:revision>26</cp:revision>
  <dcterms:created xsi:type="dcterms:W3CDTF">2010-10-28T13:00:08Z</dcterms:created>
  <dcterms:modified xsi:type="dcterms:W3CDTF">2011-08-08T14:17:47Z</dcterms:modified>
</cp:coreProperties>
</file>