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773C6-B5BC-4077-A58E-66AFFDB69480}" type="datetimeFigureOut">
              <a:rPr lang="es-CO" smtClean="0"/>
              <a:t>02/12/2011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FAB8-1DD4-4759-925A-D1F845FA41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937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D855-4654-476C-8E22-87A9F2480F5D}" type="datetimeFigureOut">
              <a:rPr lang="es-CO" smtClean="0"/>
              <a:t>02/12/2011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25C5-75A6-4D2F-BF0E-B185F7DA2F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235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8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D871F14-B1A9-4248-A688-EF99AA5A4EDD}" type="datetime1">
              <a:rPr lang="en-US" smtClean="0"/>
              <a:t>12/2/2011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77B5FB2-8A8E-4123-B708-D224153572D5}" type="datetime1">
              <a:rPr lang="en-US" smtClean="0"/>
              <a:t>12/2/2011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4A802FA3-3438-4908-BBD0-1BBADF918A03}" type="datetime1">
              <a:rPr lang="en-US" smtClean="0"/>
              <a:t>12/2/2011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E8941E5-CD1B-408B-84BF-874C24C2AF9C}" type="datetime1">
              <a:rPr lang="en-US" smtClean="0"/>
              <a:t>12/2/2011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B2D24DE4-44BB-45CD-98D2-0ECF4BA4520B}" type="datetime1">
              <a:rPr lang="en-US" smtClean="0"/>
              <a:t>12/2/2011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536CCF7-8F4F-4C51-B0A5-F6F658E721F1}" type="datetime1">
              <a:rPr lang="en-US" smtClean="0"/>
              <a:t>12/2/2011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B297C079-9DAD-4FF7-8E28-084B1A84E825}" type="datetime1">
              <a:rPr lang="en-US" smtClean="0"/>
              <a:t>12/2/2011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A32B6EDF-3735-4F03-B2FD-8D7E6B657EFC}" type="datetime1">
              <a:rPr lang="en-US" smtClean="0"/>
              <a:t>12/2/2011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45EA6D7-D811-463B-9416-D976D1EF2BB6}" type="datetime1">
              <a:rPr lang="en-US" smtClean="0"/>
              <a:t>12/2/2011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8A8F020-3BFD-424A-8B6F-F697D92754D3}" type="datetime1">
              <a:rPr lang="en-US" smtClean="0"/>
              <a:t>12/2/2011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6459A8D-BE5F-4985-82E5-1AD819C99090}" type="datetime1">
              <a:rPr lang="en-US" smtClean="0"/>
              <a:t>12/2/2011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Profesora: Martha Lucia Sanclemente Daza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195375A-BE4B-4BEE-B775-848511D413AB}" type="datetime1">
              <a:rPr lang="en-US" smtClean="0"/>
              <a:t>12/2/2011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r>
              <a:rPr kumimoji="0" lang="en-US" smtClean="0">
                <a:solidFill>
                  <a:schemeClr val="accent1">
                    <a:shade val="75000"/>
                  </a:schemeClr>
                </a:solidFill>
              </a:rPr>
              <a:t>Profesora: Martha Lucia Sanclemente Daza</a:t>
            </a:r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627417"/>
            <a:ext cx="7406640" cy="191697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dirty="0" smtClean="0">
                <a:solidFill>
                  <a:srgbClr val="05059B"/>
                </a:solidFill>
              </a:rPr>
              <a:t>ESCUELA SUPERIOR DE ADMINISTRACIÓN PÚBLICA </a:t>
            </a:r>
            <a:r>
              <a:rPr lang="es-CO" sz="3600" dirty="0" smtClean="0">
                <a:solidFill>
                  <a:srgbClr val="05059B"/>
                </a:solidFill>
              </a:rPr>
              <a:t/>
            </a:r>
            <a:br>
              <a:rPr lang="es-CO" sz="3600" dirty="0" smtClean="0">
                <a:solidFill>
                  <a:srgbClr val="05059B"/>
                </a:solidFill>
              </a:rPr>
            </a:br>
            <a:r>
              <a:rPr lang="es-CO" sz="3200" dirty="0" smtClean="0">
                <a:solidFill>
                  <a:srgbClr val="05059B"/>
                </a:solidFill>
              </a:rPr>
              <a:t/>
            </a:r>
            <a:br>
              <a:rPr lang="es-CO" sz="3200" dirty="0" smtClean="0">
                <a:solidFill>
                  <a:srgbClr val="05059B"/>
                </a:solidFill>
              </a:rPr>
            </a:br>
            <a:r>
              <a:rPr lang="es-CO" sz="4900" dirty="0" err="1" smtClean="0">
                <a:solidFill>
                  <a:srgbClr val="05059B"/>
                </a:solidFill>
              </a:rPr>
              <a:t>ESAP</a:t>
            </a:r>
            <a:endParaRPr lang="es-CO" sz="4900" dirty="0">
              <a:solidFill>
                <a:srgbClr val="05059B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3068960"/>
            <a:ext cx="7406640" cy="1728192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rgbClr val="05059B"/>
                </a:solidFill>
              </a:rPr>
              <a:t>SEMINARIO DE GERENCIA DE PROYECTOS</a:t>
            </a:r>
          </a:p>
          <a:p>
            <a:endParaRPr lang="es-CO" dirty="0" smtClean="0">
              <a:solidFill>
                <a:srgbClr val="05059B"/>
              </a:solidFill>
            </a:endParaRPr>
          </a:p>
          <a:p>
            <a:pPr algn="ctr"/>
            <a:r>
              <a:rPr lang="es-CO" dirty="0" smtClean="0">
                <a:solidFill>
                  <a:srgbClr val="05059B"/>
                </a:solidFill>
              </a:rPr>
              <a:t>Profesora: Martha Lucía </a:t>
            </a:r>
            <a:r>
              <a:rPr lang="es-CO" dirty="0" err="1" smtClean="0">
                <a:solidFill>
                  <a:srgbClr val="05059B"/>
                </a:solidFill>
              </a:rPr>
              <a:t>Sanclemente</a:t>
            </a:r>
            <a:r>
              <a:rPr lang="es-CO" dirty="0" smtClean="0">
                <a:solidFill>
                  <a:srgbClr val="05059B"/>
                </a:solidFill>
              </a:rPr>
              <a:t> Daza</a:t>
            </a:r>
            <a:endParaRPr lang="es-CO" dirty="0">
              <a:solidFill>
                <a:srgbClr val="05059B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547664" y="5445224"/>
            <a:ext cx="7406640" cy="51629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CO" sz="2000" dirty="0" smtClean="0">
                <a:solidFill>
                  <a:srgbClr val="05059B"/>
                </a:solidFill>
              </a:rPr>
              <a:t>Sección del  2 de diciembre de 2011</a:t>
            </a:r>
          </a:p>
          <a:p>
            <a:endParaRPr lang="es-CO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1296144" cy="1059607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24128" y="6381328"/>
            <a:ext cx="3242893" cy="328464"/>
          </a:xfrm>
        </p:spPr>
        <p:txBody>
          <a:bodyPr/>
          <a:lstStyle/>
          <a:p>
            <a:pPr algn="r"/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6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6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6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r"/>
            <a:r>
              <a:rPr lang="es-CO" sz="2400" dirty="0"/>
              <a:t>El Project Management </a:t>
            </a:r>
            <a:r>
              <a:rPr lang="es-CO" sz="2400" dirty="0" err="1"/>
              <a:t>Institute</a:t>
            </a:r>
            <a:r>
              <a:rPr lang="es-CO" sz="2400" dirty="0"/>
              <a:t> (</a:t>
            </a:r>
            <a:r>
              <a:rPr lang="es-CO" sz="2400" dirty="0" err="1"/>
              <a:t>PMI</a:t>
            </a:r>
            <a:r>
              <a:rPr lang="es-CO" sz="24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marL="82296" indent="0" algn="ctr">
              <a:buNone/>
            </a:pPr>
            <a:r>
              <a:rPr lang="es-CO" dirty="0"/>
              <a:t>¿Qué es la dirección de proyectos</a:t>
            </a:r>
            <a:r>
              <a:rPr lang="es-CO" dirty="0" smtClean="0"/>
              <a:t>?</a:t>
            </a:r>
          </a:p>
          <a:p>
            <a:pPr marL="82296" indent="0" algn="just">
              <a:buNone/>
            </a:pPr>
            <a:endParaRPr lang="es-CO" sz="1400" dirty="0" smtClean="0"/>
          </a:p>
          <a:p>
            <a:pPr marL="82296" indent="0" algn="just">
              <a:buNone/>
            </a:pPr>
            <a:r>
              <a:rPr lang="es-CO" sz="2400" dirty="0" smtClean="0"/>
              <a:t>La </a:t>
            </a:r>
            <a:r>
              <a:rPr lang="es-CO" sz="2400" dirty="0"/>
              <a:t>dirección de proyectos es la aplicación de conocimientos, habilidades, herramientas </a:t>
            </a:r>
            <a:r>
              <a:rPr lang="es-CO" sz="2400" dirty="0" smtClean="0"/>
              <a:t>y técnicas </a:t>
            </a:r>
            <a:r>
              <a:rPr lang="es-CO" sz="2400" dirty="0"/>
              <a:t>a las actividades del proyecto para cumplir con los requisitos del mismo.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 rot="21179879">
            <a:off x="5148064" y="3431319"/>
            <a:ext cx="2861816" cy="285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>
          <a:xfrm rot="419686">
            <a:off x="1817313" y="3844293"/>
            <a:ext cx="3411497" cy="227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54459"/>
            <a:ext cx="7498080" cy="634082"/>
          </a:xfrm>
        </p:spPr>
        <p:txBody>
          <a:bodyPr>
            <a:normAutofit/>
          </a:bodyPr>
          <a:lstStyle/>
          <a:p>
            <a:pPr algn="r"/>
            <a:r>
              <a:rPr lang="es-CO" sz="2800" dirty="0"/>
              <a:t>¿Qué es la dirección de proyectos</a:t>
            </a:r>
            <a:r>
              <a:rPr lang="es-CO" sz="2800" dirty="0" smtClean="0"/>
              <a:t>?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80728"/>
            <a:ext cx="7498080" cy="5431591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sz="2400" dirty="0"/>
              <a:t>Se </a:t>
            </a:r>
            <a:r>
              <a:rPr lang="es-CO" sz="2400" dirty="0" smtClean="0"/>
              <a:t>logra mediante </a:t>
            </a:r>
            <a:r>
              <a:rPr lang="es-CO" sz="2400" dirty="0"/>
              <a:t>la aplicación e integración adecuadas de los 42 procesos de la dirección de proyectos</a:t>
            </a:r>
            <a:r>
              <a:rPr lang="es-CO" sz="2400" dirty="0" smtClean="0"/>
              <a:t>, agrupados </a:t>
            </a:r>
            <a:r>
              <a:rPr lang="es-CO" sz="2400" dirty="0"/>
              <a:t>lógicamente, que conforman los 5 grupos de procesos. </a:t>
            </a:r>
            <a:endParaRPr lang="es-CO" sz="2400" dirty="0" smtClean="0"/>
          </a:p>
          <a:p>
            <a:pPr marL="82296" indent="0" algn="just">
              <a:buNone/>
            </a:pPr>
            <a:endParaRPr lang="es-CO" sz="1300" dirty="0" smtClean="0"/>
          </a:p>
          <a:p>
            <a:pPr marL="82296" indent="0">
              <a:buNone/>
            </a:pPr>
            <a:r>
              <a:rPr lang="es-CO" sz="2200" dirty="0" smtClean="0"/>
              <a:t>Estos </a:t>
            </a:r>
            <a:r>
              <a:rPr lang="es-CO" sz="2200" dirty="0"/>
              <a:t>5 grupos de </a:t>
            </a:r>
            <a:r>
              <a:rPr lang="es-CO" sz="2200" dirty="0" smtClean="0"/>
              <a:t>procesos son</a:t>
            </a:r>
            <a:r>
              <a:rPr lang="es-CO" dirty="0" smtClean="0"/>
              <a:t>:</a:t>
            </a:r>
          </a:p>
          <a:p>
            <a:pPr marL="82296" indent="0">
              <a:buNone/>
            </a:pPr>
            <a:endParaRPr lang="es-CO" sz="1200" dirty="0"/>
          </a:p>
          <a:p>
            <a:pPr marL="82296" indent="0">
              <a:buNone/>
            </a:pPr>
            <a:r>
              <a:rPr lang="es-CO" dirty="0"/>
              <a:t>• </a:t>
            </a:r>
            <a:r>
              <a:rPr lang="es-CO" sz="2200" dirty="0" smtClean="0"/>
              <a:t>Iniciación;</a:t>
            </a:r>
            <a:endParaRPr lang="es-CO" sz="2200" dirty="0"/>
          </a:p>
          <a:p>
            <a:pPr marL="82296" indent="0">
              <a:buNone/>
            </a:pPr>
            <a:r>
              <a:rPr lang="es-CO" sz="2200" dirty="0"/>
              <a:t>• </a:t>
            </a:r>
            <a:r>
              <a:rPr lang="es-CO" sz="2200" dirty="0" smtClean="0"/>
              <a:t>Planificación;</a:t>
            </a:r>
            <a:endParaRPr lang="es-CO" sz="2200" dirty="0"/>
          </a:p>
          <a:p>
            <a:pPr marL="82296" indent="0">
              <a:buNone/>
            </a:pPr>
            <a:r>
              <a:rPr lang="es-CO" sz="2200" dirty="0"/>
              <a:t>• Ejecución</a:t>
            </a:r>
            <a:r>
              <a:rPr lang="es-CO" sz="2200" dirty="0" smtClean="0"/>
              <a:t>,;</a:t>
            </a:r>
          </a:p>
          <a:p>
            <a:pPr marL="82296" indent="0">
              <a:buNone/>
            </a:pPr>
            <a:r>
              <a:rPr lang="es-CO" sz="2200" dirty="0" smtClean="0"/>
              <a:t> • </a:t>
            </a:r>
            <a:r>
              <a:rPr lang="es-CO" sz="2200" dirty="0"/>
              <a:t>Seguimiento y Control, </a:t>
            </a:r>
            <a:r>
              <a:rPr lang="es-CO" sz="2200" dirty="0" smtClean="0"/>
              <a:t>y;</a:t>
            </a:r>
            <a:endParaRPr lang="es-CO" sz="2200" dirty="0"/>
          </a:p>
          <a:p>
            <a:pPr marL="82296" indent="0">
              <a:buNone/>
            </a:pPr>
            <a:r>
              <a:rPr lang="es-CO" sz="2200" dirty="0"/>
              <a:t>• Cierre.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"/>
          <a:stretch/>
        </p:blipFill>
        <p:spPr>
          <a:xfrm rot="2167554">
            <a:off x="6409854" y="3772106"/>
            <a:ext cx="2018430" cy="2620056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 rot="19770447">
            <a:off x="4174281" y="2893427"/>
            <a:ext cx="3082815" cy="239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20080"/>
          </a:xfrm>
        </p:spPr>
        <p:txBody>
          <a:bodyPr>
            <a:normAutofit/>
          </a:bodyPr>
          <a:lstStyle/>
          <a:p>
            <a:pPr algn="r"/>
            <a:r>
              <a:rPr lang="es-CO" sz="2400" dirty="0"/>
              <a:t>El Project Management </a:t>
            </a:r>
            <a:r>
              <a:rPr lang="es-CO" sz="2400" dirty="0" err="1"/>
              <a:t>Institute</a:t>
            </a:r>
            <a:r>
              <a:rPr lang="es-CO" sz="2400" dirty="0"/>
              <a:t> (</a:t>
            </a:r>
            <a:r>
              <a:rPr lang="es-CO" sz="2400" dirty="0" err="1"/>
              <a:t>PMI</a:t>
            </a:r>
            <a:r>
              <a:rPr lang="es-CO" sz="2400" dirty="0"/>
              <a:t>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"/>
          <a:stretch/>
        </p:blipFill>
        <p:spPr>
          <a:xfrm rot="20441383">
            <a:off x="5343399" y="3606583"/>
            <a:ext cx="3259584" cy="2606963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1"/>
          <a:stretch/>
        </p:blipFill>
        <p:spPr>
          <a:xfrm rot="622652">
            <a:off x="1979712" y="3949854"/>
            <a:ext cx="3600400" cy="237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sz="2400" dirty="0"/>
              <a:t>Dirigir un proyecto por lo general implica</a:t>
            </a:r>
            <a:r>
              <a:rPr lang="es-CO" sz="2400" dirty="0" smtClean="0"/>
              <a:t>:</a:t>
            </a:r>
          </a:p>
          <a:p>
            <a:pPr marL="82296" indent="0" algn="just">
              <a:buNone/>
            </a:pPr>
            <a:endParaRPr lang="es-CO" sz="900" dirty="0"/>
          </a:p>
          <a:p>
            <a:pPr marL="452438" indent="-452438" algn="just">
              <a:buNone/>
              <a:tabLst>
                <a:tab pos="452438" algn="l"/>
              </a:tabLst>
            </a:pPr>
            <a:r>
              <a:rPr lang="es-CO" sz="2400" dirty="0"/>
              <a:t>• </a:t>
            </a:r>
            <a:r>
              <a:rPr lang="es-CO" sz="2400" dirty="0" smtClean="0"/>
              <a:t>  Identificar requisitos;</a:t>
            </a:r>
          </a:p>
          <a:p>
            <a:pPr marL="452438" indent="-452438" algn="just">
              <a:buNone/>
              <a:tabLst>
                <a:tab pos="452438" algn="l"/>
              </a:tabLst>
            </a:pPr>
            <a:endParaRPr lang="es-CO" sz="1000" dirty="0"/>
          </a:p>
          <a:p>
            <a:pPr marL="452438" indent="-452438" algn="just">
              <a:buNone/>
              <a:tabLst>
                <a:tab pos="452438" algn="l"/>
              </a:tabLst>
            </a:pPr>
            <a:r>
              <a:rPr lang="es-CO" sz="1800" dirty="0"/>
              <a:t>• </a:t>
            </a:r>
            <a:r>
              <a:rPr lang="es-CO" sz="1800" dirty="0" smtClean="0"/>
              <a:t>  Abordar </a:t>
            </a:r>
            <a:r>
              <a:rPr lang="es-CO" sz="1800" dirty="0"/>
              <a:t>las diversas necesidades, inquietudes y expectativas de los </a:t>
            </a:r>
            <a:r>
              <a:rPr lang="es-CO" sz="1800" dirty="0" smtClean="0"/>
              <a:t>interesados según </a:t>
            </a:r>
            <a:r>
              <a:rPr lang="es-CO" sz="1800" dirty="0"/>
              <a:t>se planifica y efectúa el </a:t>
            </a:r>
            <a:r>
              <a:rPr lang="es-CO" sz="1800" dirty="0" smtClean="0"/>
              <a:t>proyecto;</a:t>
            </a:r>
          </a:p>
          <a:p>
            <a:pPr marL="452438" indent="-452438" algn="just">
              <a:buNone/>
              <a:tabLst>
                <a:tab pos="452438" algn="l"/>
              </a:tabLst>
            </a:pPr>
            <a:endParaRPr lang="es-CO" sz="1000" dirty="0"/>
          </a:p>
          <a:p>
            <a:pPr marL="452438" indent="-452438" algn="just">
              <a:buNone/>
              <a:tabLst>
                <a:tab pos="452438" algn="l"/>
              </a:tabLst>
            </a:pPr>
            <a:r>
              <a:rPr lang="es-CO" sz="1800" dirty="0"/>
              <a:t>• </a:t>
            </a:r>
            <a:r>
              <a:rPr lang="es-CO" sz="1800" dirty="0" smtClean="0"/>
              <a:t> Equilibrar </a:t>
            </a:r>
            <a:r>
              <a:rPr lang="es-CO" sz="1800" dirty="0"/>
              <a:t>las restricciones contrapuestas del proyecto que se relacionan, </a:t>
            </a:r>
            <a:r>
              <a:rPr lang="es-CO" sz="1800" dirty="0" smtClean="0"/>
              <a:t>entre otros </a:t>
            </a:r>
            <a:r>
              <a:rPr lang="es-CO" sz="1800" dirty="0"/>
              <a:t>aspectos, con: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sz="2800" dirty="0"/>
              <a:t>Dirigir un proyecto por lo general implica:</a:t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3712456" cy="51236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/>
              <a:t>El </a:t>
            </a:r>
            <a:r>
              <a:rPr lang="es-CO" dirty="0"/>
              <a:t>alcance,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La </a:t>
            </a:r>
            <a:r>
              <a:rPr lang="es-CO" dirty="0"/>
              <a:t>calidad,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El </a:t>
            </a:r>
            <a:r>
              <a:rPr lang="es-CO" dirty="0"/>
              <a:t>cronograma,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El </a:t>
            </a:r>
            <a:r>
              <a:rPr lang="es-CO" dirty="0"/>
              <a:t>presupuesto,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O </a:t>
            </a:r>
            <a:r>
              <a:rPr lang="es-CO" dirty="0"/>
              <a:t>los recursos </a:t>
            </a:r>
            <a:r>
              <a:rPr lang="es-CO" dirty="0" smtClean="0"/>
              <a:t>y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Riesgo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4932040" y="1340768"/>
            <a:ext cx="2160240" cy="1699652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6716508" y="2492896"/>
            <a:ext cx="1904541" cy="252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021069" y="4149080"/>
            <a:ext cx="1771567" cy="230425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296144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/>
              <a:t>RELACIONES ENTRE LA DIRECCIÓN DE PROYECTOS, LA DIRECCIÓN DE PROGRAMAS Y LA GESTIÓN DEL PORTAFOLIO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20882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sz="2800" dirty="0"/>
              <a:t>En organizaciones maduras en dirección de proyectos, la dirección existe en un contexto </a:t>
            </a:r>
            <a:r>
              <a:rPr lang="es-CO" sz="2800" dirty="0" smtClean="0"/>
              <a:t>más amplio </a:t>
            </a:r>
            <a:r>
              <a:rPr lang="es-CO" sz="2800" dirty="0"/>
              <a:t>regido por la </a:t>
            </a:r>
            <a:r>
              <a:rPr lang="es-CO" sz="2800" dirty="0" smtClean="0"/>
              <a:t>dirección </a:t>
            </a:r>
            <a:r>
              <a:rPr lang="es-CO" sz="2800" dirty="0"/>
              <a:t>de programas y la gestión del portafolio.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5"/>
          <a:stretch/>
        </p:blipFill>
        <p:spPr>
          <a:xfrm rot="20467083">
            <a:off x="4524292" y="3433314"/>
            <a:ext cx="4071746" cy="27248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>
          <a:xfrm rot="20039161">
            <a:off x="1362578" y="3997485"/>
            <a:ext cx="3430939" cy="22470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98080" cy="95435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FIGURA 1.1</a:t>
            </a:r>
            <a:r>
              <a:rPr lang="es-CO" sz="2000" dirty="0" smtClean="0"/>
              <a:t>. RELACIONES </a:t>
            </a:r>
            <a:r>
              <a:rPr lang="es-CO" sz="2000" dirty="0"/>
              <a:t>ENTRE LA DIRECCIÓN DE PROYECTOS, LA DIRECCIÓN DE PROGRAMAS Y LA GESTIÓN DEL PORTAFOLIO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552728" cy="5483702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 smtClean="0"/>
              <a:t>ROL DEL DIRECTOR DEL PROYECTO</a:t>
            </a:r>
            <a:endParaRPr lang="es-CO" sz="2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"/>
          <a:stretch/>
        </p:blipFill>
        <p:spPr>
          <a:xfrm rot="1266613">
            <a:off x="567771" y="1167485"/>
            <a:ext cx="3468035" cy="2316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2132856"/>
            <a:ext cx="5081768" cy="4115544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es-CO" dirty="0"/>
              <a:t>El director del proyecto es la persona asignada por la organización ejecutante para alcanzar </a:t>
            </a:r>
            <a:r>
              <a:rPr lang="es-CO" dirty="0" smtClean="0"/>
              <a:t>los objetivos </a:t>
            </a:r>
            <a:r>
              <a:rPr lang="es-CO" dirty="0"/>
              <a:t>del proyecto. </a:t>
            </a:r>
            <a:endParaRPr lang="es-CO" dirty="0" smtClean="0"/>
          </a:p>
          <a:p>
            <a:pPr marL="82296" indent="0">
              <a:buNone/>
            </a:pPr>
            <a:endParaRPr lang="es-CO" sz="2200" dirty="0" smtClean="0"/>
          </a:p>
          <a:p>
            <a:pPr marL="82296" indent="0" algn="just">
              <a:buNone/>
            </a:pPr>
            <a:r>
              <a:rPr lang="es-CO" dirty="0" smtClean="0"/>
              <a:t>El </a:t>
            </a:r>
            <a:r>
              <a:rPr lang="es-CO" dirty="0"/>
              <a:t>rol del director del proyecto es diferente del de un gerente </a:t>
            </a:r>
            <a:r>
              <a:rPr lang="es-CO" dirty="0" smtClean="0"/>
              <a:t>funciona lo </a:t>
            </a:r>
            <a:r>
              <a:rPr lang="es-CO" dirty="0"/>
              <a:t>del de un gerente de operaciones. </a:t>
            </a:r>
            <a:endParaRPr lang="es-CO" dirty="0" smtClean="0"/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>
          <a:xfrm rot="20307851">
            <a:off x="534058" y="3937564"/>
            <a:ext cx="3161928" cy="20564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ROL DEL DIRECTOR DEL PROYECTO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dirty="0"/>
              <a:t>Según la estructura de la organización, el director del proyecto puede estar bajo </a:t>
            </a:r>
            <a:r>
              <a:rPr lang="es-CO" dirty="0" smtClean="0"/>
              <a:t>la supervisión </a:t>
            </a:r>
            <a:r>
              <a:rPr lang="es-CO" dirty="0"/>
              <a:t>de un gerente funcional. </a:t>
            </a:r>
            <a:endParaRPr lang="es-CO" dirty="0" smtClean="0"/>
          </a:p>
          <a:p>
            <a:pPr marL="82296" indent="0" algn="just">
              <a:buNone/>
            </a:pPr>
            <a:endParaRPr lang="es-CO" sz="1400" dirty="0" smtClean="0"/>
          </a:p>
          <a:p>
            <a:pPr marL="82296" indent="0" algn="just">
              <a:buNone/>
            </a:pPr>
            <a:r>
              <a:rPr lang="es-CO" dirty="0" smtClean="0"/>
              <a:t>En </a:t>
            </a:r>
            <a:r>
              <a:rPr lang="es-CO" dirty="0"/>
              <a:t>otros casos, el director del proyecto puede </a:t>
            </a:r>
            <a:r>
              <a:rPr lang="es-CO" dirty="0" smtClean="0"/>
              <a:t>formar parte </a:t>
            </a:r>
            <a:r>
              <a:rPr lang="es-CO" dirty="0"/>
              <a:t>de un grupo de varios directores de proyecto que rinden cuentas a un director </a:t>
            </a:r>
            <a:r>
              <a:rPr lang="es-CO" dirty="0" smtClean="0"/>
              <a:t>del programa </a:t>
            </a:r>
            <a:r>
              <a:rPr lang="es-CO" dirty="0"/>
              <a:t>o del portafolio, quien en última instancia es el responsable de los proyectos </a:t>
            </a:r>
            <a:r>
              <a:rPr lang="es-CO" dirty="0" smtClean="0"/>
              <a:t>de toda </a:t>
            </a:r>
            <a:r>
              <a:rPr lang="es-CO" dirty="0"/>
              <a:t>la empresa.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ORGANIZACIÓN MATRICIAL</a:t>
            </a:r>
            <a:endParaRPr lang="es-CO" sz="3200" dirty="0"/>
          </a:p>
        </p:txBody>
      </p:sp>
      <p:pic>
        <p:nvPicPr>
          <p:cNvPr id="4" name="Imagen 15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746460" cy="50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dirty="0"/>
              <a:t>ROL DEL DIRECTOR DEL PROYECTO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Además de las habilidades específicas a un área y de las competencias generales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en materia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 gestión requeridas para el proyecto,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dirección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 proyectos efectiva requiere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que el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director del proyecto cuente con las siguientes características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2296" indent="0" algn="just">
              <a:buNone/>
            </a:pP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marL="539496" indent="-457200" algn="just">
              <a:buAutoNum type="arabicPeriod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CONOCIMIENTO;</a:t>
            </a:r>
          </a:p>
          <a:p>
            <a:pPr marL="539496" indent="-457200" algn="just">
              <a:buAutoNum type="arabicPeriod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DESEMPEÑO;</a:t>
            </a:r>
          </a:p>
          <a:p>
            <a:pPr marL="539496" indent="-457200" algn="just">
              <a:buAutoNum type="arabicPeriod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PERSONAL: Se refiere a la manera en que el director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del proyecto se comporta cuando ejecuta el proyecto o actividades relacionadas. La capacidad personal abarca actitudes, características básicas de la personalidad y liderazgo (la capacidad de guiar al equipo de un proyecto mientras se cumplen los objetivos del proyecto y se equilibran las restricciones del mismo).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57632" cy="589066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dirty="0" smtClean="0"/>
              <a:t>Project Management </a:t>
            </a:r>
            <a:r>
              <a:rPr lang="es-CO" sz="4800" dirty="0" err="1" smtClean="0"/>
              <a:t>Institute</a:t>
            </a:r>
            <a:r>
              <a:rPr lang="es-CO" sz="4800" dirty="0"/>
              <a:t/>
            </a:r>
            <a:br>
              <a:rPr lang="es-CO" sz="4800" dirty="0"/>
            </a:br>
            <a:r>
              <a:rPr lang="es-CO" sz="4800" dirty="0" err="1" smtClean="0"/>
              <a:t>PMI</a:t>
            </a:r>
            <a:r>
              <a:rPr lang="es-CO" sz="4800" dirty="0" smtClean="0"/>
              <a:t/>
            </a:r>
            <a:br>
              <a:rPr lang="es-CO" sz="4800" dirty="0" smtClean="0"/>
            </a:br>
            <a:r>
              <a:rPr lang="es-CO" sz="3600" dirty="0" smtClean="0">
                <a:hlinkClick r:id="rId2"/>
              </a:rPr>
              <a:t>www.pmi.org</a:t>
            </a:r>
            <a:r>
              <a:rPr lang="es-CO" sz="3600" dirty="0"/>
              <a:t/>
            </a:r>
            <a:br>
              <a:rPr lang="es-CO" sz="3600" dirty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2000" dirty="0" smtClean="0"/>
              <a:t>El </a:t>
            </a:r>
            <a:r>
              <a:rPr lang="es-CO" sz="2000" dirty="0"/>
              <a:t>Project Management </a:t>
            </a:r>
            <a:r>
              <a:rPr lang="es-CO" sz="2000" dirty="0" err="1"/>
              <a:t>Institute</a:t>
            </a:r>
            <a:r>
              <a:rPr lang="es-CO" sz="2000" dirty="0"/>
              <a:t> (</a:t>
            </a:r>
            <a:r>
              <a:rPr lang="es-CO" sz="2000" dirty="0" err="1"/>
              <a:t>PMI</a:t>
            </a:r>
            <a:r>
              <a:rPr lang="es-CO" sz="2000" dirty="0"/>
              <a:t>) considera la norma como una </a:t>
            </a:r>
            <a:r>
              <a:rPr lang="es-CO" sz="2000" dirty="0" smtClean="0"/>
              <a:t> referencia fundamental </a:t>
            </a:r>
            <a:r>
              <a:rPr lang="es-CO" sz="2000" dirty="0"/>
              <a:t>en el ámbito de la dirección de proyectos para sus certificaciones y programas</a:t>
            </a:r>
            <a:br>
              <a:rPr lang="es-CO" sz="2000" dirty="0"/>
            </a:br>
            <a:r>
              <a:rPr lang="es-CO" sz="2000" dirty="0"/>
              <a:t>de desarrollo profesional.</a:t>
            </a:r>
            <a:r>
              <a:rPr lang="es-CO" sz="2000" dirty="0" smtClean="0"/>
              <a:t/>
            </a:r>
            <a:br>
              <a:rPr lang="es-CO" sz="2000" dirty="0" smtClean="0"/>
            </a:br>
            <a:endParaRPr lang="es-CO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3467785" cy="4800600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es-CO" sz="3200" dirty="0" smtClean="0"/>
              <a:t>CICLO DE VIDA DEL PROYECTO 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dirty="0"/>
              <a:t>El ciclo de vida del proyecto es un conjunto de fases del mismo, </a:t>
            </a:r>
            <a:r>
              <a:rPr lang="es-CO" dirty="0" smtClean="0"/>
              <a:t>generalmente secuenciales y en </a:t>
            </a:r>
            <a:r>
              <a:rPr lang="es-CO" dirty="0"/>
              <a:t>ocasiones superpuestas, cuyo nombre y número se determinan por las necesidades de </a:t>
            </a:r>
            <a:r>
              <a:rPr lang="es-CO" dirty="0" smtClean="0"/>
              <a:t>gestión y </a:t>
            </a:r>
            <a:r>
              <a:rPr lang="es-CO" dirty="0"/>
              <a:t>control de la organización u organizaciones que p</a:t>
            </a:r>
            <a:r>
              <a:rPr lang="es-CO" dirty="0" smtClean="0"/>
              <a:t>articipan </a:t>
            </a:r>
            <a:r>
              <a:rPr lang="es-CO" dirty="0"/>
              <a:t>en el proyecto, la naturaleza </a:t>
            </a:r>
            <a:r>
              <a:rPr lang="es-CO" dirty="0" smtClean="0"/>
              <a:t>propia del </a:t>
            </a:r>
            <a:r>
              <a:rPr lang="es-CO" dirty="0"/>
              <a:t>proyecto y su área de aplicación.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/>
              <a:t>ESTRUCTURA DEL CICLO DE VIDA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es-CO" dirty="0" smtClean="0"/>
              <a:t>Inicio</a:t>
            </a:r>
            <a:r>
              <a:rPr lang="es-CO" dirty="0"/>
              <a:t>,</a:t>
            </a:r>
          </a:p>
          <a:p>
            <a:r>
              <a:rPr lang="es-CO" dirty="0"/>
              <a:t>O</a:t>
            </a:r>
            <a:r>
              <a:rPr lang="es-CO" dirty="0" smtClean="0"/>
              <a:t>rganización </a:t>
            </a:r>
            <a:r>
              <a:rPr lang="es-CO" dirty="0"/>
              <a:t>y preparación,</a:t>
            </a:r>
          </a:p>
          <a:p>
            <a:r>
              <a:rPr lang="es-CO" dirty="0" smtClean="0"/>
              <a:t>Ejecución </a:t>
            </a:r>
            <a:r>
              <a:rPr lang="es-CO" dirty="0"/>
              <a:t>del trabajo y</a:t>
            </a:r>
          </a:p>
          <a:p>
            <a:r>
              <a:rPr lang="es-CO" dirty="0" smtClean="0"/>
              <a:t>Cierre</a:t>
            </a:r>
            <a:r>
              <a:rPr lang="es-CO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"/>
          <a:stretch/>
        </p:blipFill>
        <p:spPr>
          <a:xfrm rot="973915">
            <a:off x="3419608" y="3570189"/>
            <a:ext cx="3960440" cy="26237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977900" dist="254000" dir="8700000" sx="108000" sy="108000" algn="ctr" rotWithShape="0">
              <a:schemeClr val="bg1">
                <a:lumMod val="65000"/>
                <a:alpha val="30000"/>
              </a:scheme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prstMaterial="matte">
            <a:bevelT w="63500" h="50800"/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"/>
          <a:stretch/>
        </p:blipFill>
        <p:spPr>
          <a:xfrm>
            <a:off x="6876256" y="2007246"/>
            <a:ext cx="1951490" cy="2874821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14300" dir="9600000" sx="103000" sy="103000" kx="110000" ky="200000" algn="tl" rotWithShape="0">
              <a:srgbClr val="000000">
                <a:alpha val="31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24128" y="6263045"/>
            <a:ext cx="3240360" cy="476250"/>
          </a:xfrm>
        </p:spPr>
        <p:txBody>
          <a:bodyPr/>
          <a:lstStyle/>
          <a:p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6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6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6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6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200" b="1" dirty="0" smtClean="0"/>
              <a:t>FIGURA 2. NIVELES TÍPICOS DE COSTO Y DOTACIÓN DE PERSONAL DURANTE EL CICLO DE VIDA DEL PROYECTO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8" y="1628800"/>
            <a:ext cx="8049124" cy="4743124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La </a:t>
            </a:r>
            <a:r>
              <a:rPr lang="es-CO" i="1" dirty="0"/>
              <a:t>Guía de los Fundamentos para la Dirección de Proyectos (Guía del </a:t>
            </a:r>
            <a:r>
              <a:rPr lang="es-CO" i="1" dirty="0" err="1"/>
              <a:t>PMBOK</a:t>
            </a:r>
            <a:r>
              <a:rPr lang="es-CO" i="1" dirty="0" smtClean="0"/>
              <a:t>®).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348880"/>
            <a:ext cx="7498080" cy="3384376"/>
          </a:xfrm>
        </p:spPr>
        <p:txBody>
          <a:bodyPr/>
          <a:lstStyle/>
          <a:p>
            <a:pPr marL="82296" indent="0">
              <a:buNone/>
            </a:pPr>
            <a:r>
              <a:rPr lang="es-CO" dirty="0" smtClean="0"/>
              <a:t>Es una norma </a:t>
            </a:r>
            <a:r>
              <a:rPr lang="es-CO" dirty="0"/>
              <a:t>reconocida en la profesión de la dirección de proyectos. </a:t>
            </a:r>
            <a:endParaRPr lang="es-CO" dirty="0" smtClean="0"/>
          </a:p>
          <a:p>
            <a:pPr marL="82296" indent="0">
              <a:buNone/>
            </a:pPr>
            <a:endParaRPr lang="es-CO" sz="1400" dirty="0" smtClean="0"/>
          </a:p>
          <a:p>
            <a:pPr marL="82296" indent="0" algn="just">
              <a:buNone/>
            </a:pPr>
            <a:r>
              <a:rPr lang="es-CO" dirty="0" smtClean="0"/>
              <a:t>Por </a:t>
            </a:r>
            <a:r>
              <a:rPr lang="es-CO" dirty="0"/>
              <a:t>norma se hace referencia </a:t>
            </a:r>
            <a:r>
              <a:rPr lang="es-CO" dirty="0" smtClean="0"/>
              <a:t>a un documento </a:t>
            </a:r>
            <a:r>
              <a:rPr lang="es-CO" dirty="0"/>
              <a:t>formal que </a:t>
            </a:r>
            <a:r>
              <a:rPr lang="es-CO" dirty="0" smtClean="0"/>
              <a:t>describe, </a:t>
            </a:r>
            <a:r>
              <a:rPr lang="es-CO" dirty="0"/>
              <a:t>métodos, procesos y prácticas establecidos.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Propósito de la Guía del </a:t>
            </a:r>
            <a:r>
              <a:rPr lang="es-CO" dirty="0" err="1"/>
              <a:t>PMBOK</a:t>
            </a:r>
            <a:r>
              <a:rPr lang="es-CO" dirty="0"/>
              <a:t>®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es-CO" dirty="0"/>
              <a:t>La creciente aceptación de la dirección de proyectos indica que la aplicación de </a:t>
            </a:r>
            <a:r>
              <a:rPr lang="es-CO" dirty="0" smtClean="0"/>
              <a:t>conocimientos, procesos</a:t>
            </a:r>
            <a:r>
              <a:rPr lang="es-CO" dirty="0"/>
              <a:t>, habilidades, herramientas y técnicas adecuados puede tener un impacto </a:t>
            </a:r>
            <a:r>
              <a:rPr lang="es-CO" dirty="0" smtClean="0"/>
              <a:t>considerable en </a:t>
            </a:r>
            <a:r>
              <a:rPr lang="es-CO" dirty="0"/>
              <a:t>el éxito de un proyecto. </a:t>
            </a:r>
            <a:endParaRPr lang="es-CO" dirty="0" smtClean="0"/>
          </a:p>
          <a:p>
            <a:pPr marL="82296" indent="0" algn="just">
              <a:buNone/>
            </a:pPr>
            <a:endParaRPr lang="es-CO" dirty="0"/>
          </a:p>
          <a:p>
            <a:pPr marL="82296" indent="0" algn="just">
              <a:buNone/>
            </a:pPr>
            <a:r>
              <a:rPr lang="es-CO" dirty="0" smtClean="0"/>
              <a:t>La </a:t>
            </a:r>
            <a:r>
              <a:rPr lang="es-CO" i="1" dirty="0"/>
              <a:t>Guía del </a:t>
            </a:r>
            <a:r>
              <a:rPr lang="es-CO" i="1" dirty="0" err="1"/>
              <a:t>PMBOK</a:t>
            </a:r>
            <a:r>
              <a:rPr lang="es-CO" i="1" dirty="0"/>
              <a:t>® </a:t>
            </a:r>
            <a:r>
              <a:rPr lang="es-CO" dirty="0"/>
              <a:t>identifica ese subconjunto de fundamentos </a:t>
            </a:r>
            <a:r>
              <a:rPr lang="es-CO" dirty="0" smtClean="0"/>
              <a:t>de la </a:t>
            </a:r>
            <a:r>
              <a:rPr lang="es-CO" dirty="0"/>
              <a:t>dirección de proyectos generalmente reconocido como buenas prácticas. </a:t>
            </a:r>
            <a:endParaRPr lang="es-CO" dirty="0" smtClean="0"/>
          </a:p>
          <a:p>
            <a:pPr marL="82296" indent="0" algn="just">
              <a:buNone/>
            </a:pPr>
            <a:endParaRPr lang="es-CO" dirty="0"/>
          </a:p>
          <a:p>
            <a:pPr marL="82296" indent="0" algn="just">
              <a:buNone/>
            </a:pPr>
            <a:r>
              <a:rPr lang="es-CO" dirty="0" smtClean="0"/>
              <a:t>“Generalmente reconocido</a:t>
            </a:r>
            <a:r>
              <a:rPr lang="es-CO" dirty="0"/>
              <a:t>” significa que los conocimientos y prácticas descritos se aplican a la mayoría de </a:t>
            </a:r>
            <a:r>
              <a:rPr lang="es-CO" dirty="0" smtClean="0"/>
              <a:t>los proyectos</a:t>
            </a:r>
            <a:r>
              <a:rPr lang="es-CO" dirty="0"/>
              <a:t>, la mayor parte del tiempo, y que existe consenso sobre su valor y utilidad.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Propósito de la Guía del </a:t>
            </a:r>
            <a:r>
              <a:rPr lang="es-CO" dirty="0" err="1"/>
              <a:t>PMBOK</a:t>
            </a:r>
            <a:r>
              <a:rPr lang="es-CO" dirty="0"/>
              <a:t>®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es-CO" dirty="0"/>
              <a:t>“</a:t>
            </a:r>
            <a:r>
              <a:rPr lang="es-CO" dirty="0" smtClean="0"/>
              <a:t>Buenas prácticas</a:t>
            </a:r>
            <a:r>
              <a:rPr lang="es-CO" dirty="0"/>
              <a:t>” significa que se está de acuerdo, en general, en que la aplicación de estas habilidades</a:t>
            </a:r>
            <a:r>
              <a:rPr lang="es-CO" dirty="0" smtClean="0"/>
              <a:t>, herramientas </a:t>
            </a:r>
            <a:r>
              <a:rPr lang="es-CO" dirty="0"/>
              <a:t>y técnicas puede aumentar las posibilidades de éxito de una amplia variedad </a:t>
            </a:r>
            <a:r>
              <a:rPr lang="es-CO" dirty="0" smtClean="0"/>
              <a:t>de proyectos.</a:t>
            </a:r>
          </a:p>
          <a:p>
            <a:pPr marL="82296" indent="0" algn="just">
              <a:buNone/>
            </a:pPr>
            <a:endParaRPr lang="es-CO" sz="1700" dirty="0"/>
          </a:p>
          <a:p>
            <a:pPr marL="82296" indent="0" algn="just">
              <a:buNone/>
            </a:pPr>
            <a:r>
              <a:rPr lang="es-CO" dirty="0"/>
              <a:t>Buenas prácticas no significa que el conocimiento descrito deba aplicarse siempre </a:t>
            </a:r>
            <a:r>
              <a:rPr lang="es-CO" dirty="0" smtClean="0"/>
              <a:t>de la </a:t>
            </a:r>
            <a:r>
              <a:rPr lang="es-CO" dirty="0"/>
              <a:t>misma manera en todos los proyectos; la organización y/o el equipo de dirección </a:t>
            </a:r>
            <a:r>
              <a:rPr lang="es-CO" dirty="0" smtClean="0"/>
              <a:t>del proyecto </a:t>
            </a:r>
            <a:r>
              <a:rPr lang="es-CO" dirty="0"/>
              <a:t>son responsables de establecer lo que es apropiado para un proyecto determinado.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/>
              <a:t>El Project Management </a:t>
            </a:r>
            <a:r>
              <a:rPr lang="es-CO" sz="3600" dirty="0" err="1"/>
              <a:t>Institute</a:t>
            </a:r>
            <a:r>
              <a:rPr lang="es-CO" sz="3600" dirty="0"/>
              <a:t> (</a:t>
            </a:r>
            <a:r>
              <a:rPr lang="es-CO" sz="3600" dirty="0" err="1"/>
              <a:t>PMI</a:t>
            </a:r>
            <a:r>
              <a:rPr lang="es-CO" sz="36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CO" dirty="0"/>
              <a:t>Además de las normas que establecen pautas para los procesos, herramientas y </a:t>
            </a:r>
            <a:r>
              <a:rPr lang="es-CO" dirty="0" smtClean="0"/>
              <a:t>técnicas de </a:t>
            </a:r>
            <a:r>
              <a:rPr lang="es-CO" dirty="0"/>
              <a:t>la dirección </a:t>
            </a:r>
            <a:r>
              <a:rPr lang="es-CO" dirty="0" smtClean="0"/>
              <a:t>de proyectos.</a:t>
            </a:r>
          </a:p>
          <a:p>
            <a:pPr marL="82296" indent="0" algn="just">
              <a:buNone/>
            </a:pPr>
            <a:endParaRPr lang="es-CO" dirty="0" smtClean="0"/>
          </a:p>
          <a:p>
            <a:pPr marL="82296" indent="0" algn="just">
              <a:buNone/>
            </a:pPr>
            <a:r>
              <a:rPr lang="en-US" sz="2800" dirty="0" smtClean="0"/>
              <a:t>El </a:t>
            </a:r>
            <a:r>
              <a:rPr lang="en-US" sz="2800" i="1" dirty="0">
                <a:solidFill>
                  <a:srgbClr val="FF0000"/>
                </a:solidFill>
              </a:rPr>
              <a:t>Code of Ethics and Professional Conduct </a:t>
            </a:r>
            <a:r>
              <a:rPr lang="en-US" sz="2800" dirty="0">
                <a:solidFill>
                  <a:srgbClr val="FF0000"/>
                </a:solidFill>
              </a:rPr>
              <a:t>del </a:t>
            </a:r>
            <a:r>
              <a:rPr lang="en-US" sz="2800" i="1" dirty="0" smtClean="0">
                <a:solidFill>
                  <a:srgbClr val="FF0000"/>
                </a:solidFill>
              </a:rPr>
              <a:t>Project </a:t>
            </a:r>
            <a:r>
              <a:rPr lang="es-CO" sz="2800" i="1" dirty="0" smtClean="0">
                <a:solidFill>
                  <a:srgbClr val="FF0000"/>
                </a:solidFill>
              </a:rPr>
              <a:t>Management </a:t>
            </a:r>
            <a:r>
              <a:rPr lang="es-CO" sz="2800" i="1" dirty="0" err="1" smtClean="0">
                <a:solidFill>
                  <a:srgbClr val="FF0000"/>
                </a:solidFill>
              </a:rPr>
              <a:t>Institute</a:t>
            </a:r>
            <a:r>
              <a:rPr lang="es-CO" sz="2800" i="1" dirty="0" smtClean="0"/>
              <a:t>,  </a:t>
            </a:r>
            <a:r>
              <a:rPr lang="es-CO" sz="2800" dirty="0"/>
              <a:t>sirve de guía a los profesionales de la dirección de </a:t>
            </a:r>
            <a:r>
              <a:rPr lang="es-CO" sz="2800" dirty="0" smtClean="0"/>
              <a:t>proyectos </a:t>
            </a:r>
            <a:r>
              <a:rPr lang="es-CO" sz="2800" dirty="0"/>
              <a:t>y </a:t>
            </a:r>
            <a:r>
              <a:rPr lang="es-CO" sz="2800" dirty="0" smtClean="0"/>
              <a:t>describe las </a:t>
            </a:r>
            <a:r>
              <a:rPr lang="es-CO" sz="2800" dirty="0"/>
              <a:t>expectativas que tienen de sí mismos y de los demás.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/>
              <a:t>El Project Management </a:t>
            </a:r>
            <a:r>
              <a:rPr lang="es-CO" sz="3600" dirty="0" err="1"/>
              <a:t>Institute</a:t>
            </a:r>
            <a:r>
              <a:rPr lang="es-CO" sz="3600" dirty="0"/>
              <a:t> (</a:t>
            </a:r>
            <a:r>
              <a:rPr lang="es-CO" sz="3600" dirty="0" err="1"/>
              <a:t>PMI</a:t>
            </a:r>
            <a:r>
              <a:rPr lang="es-CO" sz="36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s-CO" dirty="0"/>
              <a:t>El </a:t>
            </a:r>
            <a:r>
              <a:rPr lang="es-CO" i="1" dirty="0" err="1">
                <a:solidFill>
                  <a:srgbClr val="FF0000"/>
                </a:solidFill>
              </a:rPr>
              <a:t>Code</a:t>
            </a:r>
            <a:r>
              <a:rPr lang="es-CO" i="1" dirty="0">
                <a:solidFill>
                  <a:srgbClr val="FF0000"/>
                </a:solidFill>
              </a:rPr>
              <a:t> of </a:t>
            </a:r>
            <a:r>
              <a:rPr lang="es-CO" i="1" dirty="0" err="1">
                <a:solidFill>
                  <a:srgbClr val="FF0000"/>
                </a:solidFill>
              </a:rPr>
              <a:t>Ethics</a:t>
            </a:r>
            <a:r>
              <a:rPr lang="es-CO" i="1" dirty="0">
                <a:solidFill>
                  <a:srgbClr val="FF0000"/>
                </a:solidFill>
              </a:rPr>
              <a:t> and </a:t>
            </a:r>
            <a:r>
              <a:rPr lang="es-CO" i="1" dirty="0" smtClean="0">
                <a:solidFill>
                  <a:srgbClr val="FF0000"/>
                </a:solidFill>
              </a:rPr>
              <a:t>Professional </a:t>
            </a:r>
            <a:r>
              <a:rPr lang="es-CO" i="1" dirty="0" err="1" smtClean="0">
                <a:solidFill>
                  <a:srgbClr val="FF0000"/>
                </a:solidFill>
              </a:rPr>
              <a:t>Conduct</a:t>
            </a:r>
            <a:r>
              <a:rPr lang="es-CO" i="1" dirty="0" smtClean="0">
                <a:solidFill>
                  <a:srgbClr val="FF0000"/>
                </a:solidFill>
              </a:rPr>
              <a:t> </a:t>
            </a:r>
            <a:r>
              <a:rPr lang="es-CO" i="1" dirty="0">
                <a:solidFill>
                  <a:srgbClr val="FF0000"/>
                </a:solidFill>
              </a:rPr>
              <a:t>del Project Management </a:t>
            </a:r>
            <a:r>
              <a:rPr lang="es-CO" i="1" dirty="0" err="1">
                <a:solidFill>
                  <a:srgbClr val="FF0000"/>
                </a:solidFill>
              </a:rPr>
              <a:t>Institute</a:t>
            </a:r>
            <a:r>
              <a:rPr lang="es-CO" i="1" dirty="0">
                <a:solidFill>
                  <a:srgbClr val="FF0000"/>
                </a:solidFill>
              </a:rPr>
              <a:t> </a:t>
            </a:r>
            <a:r>
              <a:rPr lang="es-CO" dirty="0"/>
              <a:t>precisa las obligaciones básicas </a:t>
            </a:r>
            <a:r>
              <a:rPr lang="es-CO" dirty="0" smtClean="0"/>
              <a:t>de responsabilidad</a:t>
            </a:r>
            <a:r>
              <a:rPr lang="es-CO" dirty="0"/>
              <a:t>, respeto, imparcialidad y </a:t>
            </a:r>
            <a:r>
              <a:rPr lang="es-CO" dirty="0" smtClean="0"/>
              <a:t>honestidad.</a:t>
            </a:r>
          </a:p>
          <a:p>
            <a:pPr marL="82296" indent="0" algn="just">
              <a:buNone/>
            </a:pPr>
            <a:endParaRPr lang="es-CO" sz="2400" dirty="0" smtClean="0"/>
          </a:p>
          <a:p>
            <a:pPr marL="82296" indent="0" algn="just">
              <a:buNone/>
            </a:pPr>
            <a:r>
              <a:rPr lang="es-CO" dirty="0"/>
              <a:t>Requiere que quienes se desempeñan </a:t>
            </a:r>
            <a:r>
              <a:rPr lang="es-CO" dirty="0" smtClean="0"/>
              <a:t>en este </a:t>
            </a:r>
            <a:r>
              <a:rPr lang="es-CO" dirty="0"/>
              <a:t>ámbito demuestren compromiso con la conducta ética y profesional.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¿Qué es un proyecto?</a:t>
            </a:r>
            <a:endParaRPr lang="es-CO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/>
        </p:blipFill>
        <p:spPr>
          <a:xfrm rot="20857275">
            <a:off x="771012" y="1389860"/>
            <a:ext cx="3665621" cy="245787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052736"/>
            <a:ext cx="4217672" cy="5195664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es-CO" dirty="0"/>
              <a:t>Un proyecto es un esfuerzo temporal que se lleva a cabo para crear un producto, servicio </a:t>
            </a:r>
            <a:r>
              <a:rPr lang="es-CO" dirty="0" smtClean="0"/>
              <a:t>o resultado </a:t>
            </a:r>
            <a:r>
              <a:rPr lang="es-CO" dirty="0"/>
              <a:t>único. La naturaleza temporal de los proyectos indica un principio y un </a:t>
            </a:r>
            <a:r>
              <a:rPr lang="es-CO" dirty="0" smtClean="0"/>
              <a:t>final definidos</a:t>
            </a:r>
            <a:r>
              <a:rPr lang="es-CO" dirty="0"/>
              <a:t>. </a:t>
            </a:r>
            <a:endParaRPr lang="es-CO" dirty="0" smtClean="0"/>
          </a:p>
          <a:p>
            <a:pPr marL="82296" indent="0">
              <a:buNone/>
            </a:pPr>
            <a:endParaRPr lang="es-CO" dirty="0" smtClean="0"/>
          </a:p>
          <a:p>
            <a:pPr marL="82296" indent="0">
              <a:buNone/>
            </a:pPr>
            <a:endParaRPr lang="es-CO" dirty="0" smtClean="0"/>
          </a:p>
          <a:p>
            <a:pPr marL="82296" indent="0" algn="just">
              <a:buNone/>
            </a:pPr>
            <a:r>
              <a:rPr lang="es-CO" dirty="0" smtClean="0"/>
              <a:t>El </a:t>
            </a:r>
            <a:r>
              <a:rPr lang="es-CO" dirty="0"/>
              <a:t>final se alcanza cuando se logran los objetivos del proyecto o cuando se termina </a:t>
            </a:r>
            <a:r>
              <a:rPr lang="es-CO" dirty="0" smtClean="0"/>
              <a:t>el proyecto </a:t>
            </a:r>
            <a:r>
              <a:rPr lang="es-CO" dirty="0"/>
              <a:t>porque sus objetivos no se </a:t>
            </a:r>
            <a:r>
              <a:rPr lang="es-CO" dirty="0" smtClean="0"/>
              <a:t>cumplirán </a:t>
            </a:r>
            <a:r>
              <a:rPr lang="es-CO" dirty="0"/>
              <a:t>o no pueden ser cumplidos, o cuando ya </a:t>
            </a:r>
            <a:r>
              <a:rPr lang="es-CO" dirty="0" smtClean="0"/>
              <a:t>no existe </a:t>
            </a:r>
            <a:r>
              <a:rPr lang="es-CO" dirty="0"/>
              <a:t>la necesidad que dio origen al proyecto.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5"/>
          <a:stretch/>
        </p:blipFill>
        <p:spPr>
          <a:xfrm rot="20342852">
            <a:off x="1046561" y="3948104"/>
            <a:ext cx="3307713" cy="2213556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r"/>
            <a:r>
              <a:rPr lang="es-CO" sz="2400" dirty="0"/>
              <a:t>El Project Management </a:t>
            </a:r>
            <a:r>
              <a:rPr lang="es-CO" sz="2400" dirty="0" err="1"/>
              <a:t>Institute</a:t>
            </a:r>
            <a:r>
              <a:rPr lang="es-CO" sz="2400" dirty="0"/>
              <a:t> (</a:t>
            </a:r>
            <a:r>
              <a:rPr lang="es-CO" sz="2400" dirty="0" err="1"/>
              <a:t>PMI</a:t>
            </a:r>
            <a:r>
              <a:rPr lang="es-CO" sz="24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1511" y="980728"/>
            <a:ext cx="4072496" cy="5334000"/>
          </a:xfrm>
        </p:spPr>
        <p:txBody>
          <a:bodyPr>
            <a:noAutofit/>
          </a:bodyPr>
          <a:lstStyle/>
          <a:p>
            <a:pPr marL="87313" indent="-6350" algn="just">
              <a:buNone/>
            </a:pPr>
            <a:r>
              <a:rPr lang="es-CO" sz="2400" dirty="0"/>
              <a:t>Un proyecto puede generar</a:t>
            </a:r>
            <a:r>
              <a:rPr lang="es-CO" sz="2400" dirty="0" smtClean="0"/>
              <a:t>:</a:t>
            </a:r>
          </a:p>
          <a:p>
            <a:pPr marL="87313" indent="-6350" algn="just">
              <a:buNone/>
            </a:pPr>
            <a:endParaRPr lang="es-CO" sz="1200" dirty="0"/>
          </a:p>
          <a:p>
            <a:pPr marL="355600" indent="-355600" algn="just">
              <a:buNone/>
            </a:pPr>
            <a:r>
              <a:rPr lang="es-CO" sz="2400" dirty="0"/>
              <a:t>• </a:t>
            </a:r>
            <a:r>
              <a:rPr lang="es-CO" sz="1800" dirty="0" smtClean="0"/>
              <a:t>Un </a:t>
            </a:r>
            <a:r>
              <a:rPr lang="es-CO" sz="1800" dirty="0"/>
              <a:t>producto que puede ser un componente de otro elemento o un elemento </a:t>
            </a:r>
            <a:r>
              <a:rPr lang="es-CO" sz="1800" dirty="0" smtClean="0"/>
              <a:t>final en </a:t>
            </a:r>
            <a:r>
              <a:rPr lang="es-CO" sz="1800" dirty="0"/>
              <a:t>sí </a:t>
            </a:r>
            <a:r>
              <a:rPr lang="es-CO" sz="1800" dirty="0" smtClean="0"/>
              <a:t>mismo.</a:t>
            </a:r>
            <a:endParaRPr lang="es-CO" sz="1800" dirty="0"/>
          </a:p>
          <a:p>
            <a:pPr marL="355600" indent="-355600" algn="just">
              <a:buNone/>
            </a:pPr>
            <a:r>
              <a:rPr lang="es-CO" sz="1800" dirty="0"/>
              <a:t>• </a:t>
            </a:r>
            <a:r>
              <a:rPr lang="es-CO" sz="1800" dirty="0" smtClean="0"/>
              <a:t>La </a:t>
            </a:r>
            <a:r>
              <a:rPr lang="es-CO" sz="1800" dirty="0"/>
              <a:t>capacidad de realizar un servicio (por ej., una función comercial que </a:t>
            </a:r>
            <a:r>
              <a:rPr lang="es-CO" sz="1800" dirty="0" smtClean="0"/>
              <a:t>brinda apoyo </a:t>
            </a:r>
            <a:r>
              <a:rPr lang="es-CO" sz="1800" dirty="0"/>
              <a:t>a la producción o distribución), </a:t>
            </a:r>
            <a:r>
              <a:rPr lang="es-CO" sz="1800" dirty="0" smtClean="0"/>
              <a:t>o;</a:t>
            </a:r>
            <a:endParaRPr lang="es-CO" sz="1800" dirty="0"/>
          </a:p>
          <a:p>
            <a:pPr marL="355600" indent="-355600" algn="just">
              <a:buNone/>
            </a:pPr>
            <a:r>
              <a:rPr lang="es-CO" sz="1800" dirty="0"/>
              <a:t>• </a:t>
            </a:r>
            <a:r>
              <a:rPr lang="es-CO" sz="1800" dirty="0" smtClean="0"/>
              <a:t>Un </a:t>
            </a:r>
            <a:r>
              <a:rPr lang="es-CO" sz="1800" dirty="0"/>
              <a:t>resultado tal como un producto o un documento (por ej., un proyecto </a:t>
            </a:r>
            <a:r>
              <a:rPr lang="es-CO" sz="1800" dirty="0" smtClean="0"/>
              <a:t>de investigación </a:t>
            </a:r>
            <a:r>
              <a:rPr lang="es-CO" sz="1800" dirty="0"/>
              <a:t>que desarrolla conocimientos que se pueden emplear </a:t>
            </a:r>
            <a:r>
              <a:rPr lang="es-CO" sz="1800" dirty="0" smtClean="0"/>
              <a:t>para determinar </a:t>
            </a:r>
            <a:r>
              <a:rPr lang="es-CO" sz="1800" dirty="0"/>
              <a:t>si existe una tendencia o si un nuevo proceso beneficiará a </a:t>
            </a:r>
            <a:r>
              <a:rPr lang="es-CO" sz="1800" dirty="0" smtClean="0"/>
              <a:t>la sociedad</a:t>
            </a:r>
            <a:r>
              <a:rPr lang="es-CO" sz="1800" dirty="0"/>
              <a:t>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"/>
          <a:stretch/>
        </p:blipFill>
        <p:spPr>
          <a:xfrm rot="1443493">
            <a:off x="5233623" y="2219250"/>
            <a:ext cx="3480512" cy="233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Profesora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: Martha Lucia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Sanclemente</a:t>
            </a:r>
            <a:r>
              <a:rPr kumimoji="0" lang="en-US" sz="1400" dirty="0" smtClean="0">
                <a:solidFill>
                  <a:srgbClr val="05059B"/>
                </a:solidFill>
                <a:latin typeface="Brush Script MT" pitchFamily="66" charset="0"/>
              </a:rPr>
              <a:t> </a:t>
            </a:r>
            <a:r>
              <a:rPr kumimoji="0" lang="en-US" sz="1400" dirty="0" err="1" smtClean="0">
                <a:solidFill>
                  <a:srgbClr val="05059B"/>
                </a:solidFill>
                <a:latin typeface="Brush Script MT" pitchFamily="66" charset="0"/>
              </a:rPr>
              <a:t>Daza</a:t>
            </a:r>
            <a:endParaRPr kumimoji="0" lang="en-US" sz="1400" dirty="0">
              <a:solidFill>
                <a:srgbClr val="05059B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1258</Words>
  <Application>Microsoft Office PowerPoint</Application>
  <PresentationFormat>Presentación en pantalla (4:3)</PresentationFormat>
  <Paragraphs>116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ESCUELA SUPERIOR DE ADMINISTRACIÓN PÚBLICA   ESAP</vt:lpstr>
      <vt:lpstr>Project Management Institute PMI www.pmi.org  El Project Management Institute (PMI) considera la norma como una  referencia fundamental en el ámbito de la dirección de proyectos para sus certificaciones y programas de desarrollo profesional. </vt:lpstr>
      <vt:lpstr>La Guía de los Fundamentos para la Dirección de Proyectos (Guía del PMBOK®).</vt:lpstr>
      <vt:lpstr>Propósito de la Guía del PMBOK®</vt:lpstr>
      <vt:lpstr>Propósito de la Guía del PMBOK®</vt:lpstr>
      <vt:lpstr>El Project Management Institute (PMI)</vt:lpstr>
      <vt:lpstr>El Project Management Institute (PMI)</vt:lpstr>
      <vt:lpstr>¿Qué es un proyecto?</vt:lpstr>
      <vt:lpstr>El Project Management Institute (PMI)</vt:lpstr>
      <vt:lpstr>El Project Management Institute (PMI)</vt:lpstr>
      <vt:lpstr>¿Qué es la dirección de proyectos?</vt:lpstr>
      <vt:lpstr>El Project Management Institute (PMI)</vt:lpstr>
      <vt:lpstr>Dirigir un proyecto por lo general implica: </vt:lpstr>
      <vt:lpstr>RELACIONES ENTRE LA DIRECCIÓN DE PROYECTOS, LA DIRECCIÓN DE PROGRAMAS Y LA GESTIÓN DEL PORTAFOLIO</vt:lpstr>
      <vt:lpstr>FIGURA 1.1. RELACIONES ENTRE LA DIRECCIÓN DE PROYECTOS, LA DIRECCIÓN DE PROGRAMAS Y LA GESTIÓN DEL PORTAFOLIO</vt:lpstr>
      <vt:lpstr>ROL DEL DIRECTOR DEL PROYECTO</vt:lpstr>
      <vt:lpstr>ROL DEL DIRECTOR DEL PROYECTO</vt:lpstr>
      <vt:lpstr>ORGANIZACIÓN MATRICIAL</vt:lpstr>
      <vt:lpstr>ROL DEL DIRECTOR DEL PROYECTO</vt:lpstr>
      <vt:lpstr>CICLO DE VIDA DEL PROYECTO </vt:lpstr>
      <vt:lpstr>ESTRUCTURA DEL CICLO DE VIDA</vt:lpstr>
      <vt:lpstr>FIGURA 2. NIVELES TÍPICOS DE COSTO Y DOTACIÓN DE PERSONAL DURANTE EL CICLO DE VIDA DEL PROYECTO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DE ADMINISTRACIÓN PÚBLICA  ESAP</dc:title>
  <dc:creator>Martha lucia</dc:creator>
  <cp:lastModifiedBy>Martha lucia</cp:lastModifiedBy>
  <cp:revision>29</cp:revision>
  <dcterms:created xsi:type="dcterms:W3CDTF">2011-12-01T23:38:33Z</dcterms:created>
  <dcterms:modified xsi:type="dcterms:W3CDTF">2011-12-02T08:33:53Z</dcterms:modified>
</cp:coreProperties>
</file>